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32"/>
  </p:notesMasterIdLst>
  <p:handoutMasterIdLst>
    <p:handoutMasterId r:id="rId33"/>
  </p:handoutMasterIdLst>
  <p:sldIdLst>
    <p:sldId id="337" r:id="rId5"/>
    <p:sldId id="2147472565" r:id="rId6"/>
    <p:sldId id="2147472566" r:id="rId7"/>
    <p:sldId id="2147471460" r:id="rId8"/>
    <p:sldId id="2147471497" r:id="rId9"/>
    <p:sldId id="2147471498" r:id="rId10"/>
    <p:sldId id="2147471500" r:id="rId11"/>
    <p:sldId id="2147471442" r:id="rId12"/>
    <p:sldId id="2147471405" r:id="rId13"/>
    <p:sldId id="2147471465" r:id="rId14"/>
    <p:sldId id="2145705880" r:id="rId15"/>
    <p:sldId id="2147471407" r:id="rId16"/>
    <p:sldId id="2147471452" r:id="rId17"/>
    <p:sldId id="2147471493" r:id="rId18"/>
    <p:sldId id="2147471415" r:id="rId19"/>
    <p:sldId id="2147471510" r:id="rId20"/>
    <p:sldId id="2147471426" r:id="rId21"/>
    <p:sldId id="2147471511" r:id="rId22"/>
    <p:sldId id="2147471425" r:id="rId23"/>
    <p:sldId id="2147471513" r:id="rId24"/>
    <p:sldId id="2147471436" r:id="rId25"/>
    <p:sldId id="2147471523" r:id="rId26"/>
    <p:sldId id="2147471524" r:id="rId27"/>
    <p:sldId id="2147481027" r:id="rId28"/>
    <p:sldId id="2147471458" r:id="rId29"/>
    <p:sldId id="2147481028" r:id="rId30"/>
    <p:sldId id="2147481025" r:id="rId31"/>
  </p:sldIdLst>
  <p:sldSz cx="12192000" cy="6858000"/>
  <p:notesSz cx="6805613" cy="9944100"/>
  <p:defaultTextStyle>
    <a:defPPr>
      <a:defRPr lang="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A5A0322C-A190-4FF1-B9DB-BF447EB5ACC4}">
          <p14:sldIdLst>
            <p14:sldId id="337"/>
            <p14:sldId id="2147472565"/>
            <p14:sldId id="2147472566"/>
            <p14:sldId id="2147471460"/>
            <p14:sldId id="2147471497"/>
            <p14:sldId id="2147471498"/>
            <p14:sldId id="2147471500"/>
            <p14:sldId id="2147471442"/>
            <p14:sldId id="2147471405"/>
            <p14:sldId id="2147471465"/>
            <p14:sldId id="2145705880"/>
            <p14:sldId id="2147471407"/>
            <p14:sldId id="2147471452"/>
            <p14:sldId id="2147471493"/>
            <p14:sldId id="2147471415"/>
            <p14:sldId id="2147471510"/>
            <p14:sldId id="2147471426"/>
            <p14:sldId id="2147471511"/>
            <p14:sldId id="2147471425"/>
            <p14:sldId id="2147471513"/>
            <p14:sldId id="2147471436"/>
            <p14:sldId id="2147471523"/>
            <p14:sldId id="2147471524"/>
            <p14:sldId id="2147481027"/>
            <p14:sldId id="2147471458"/>
            <p14:sldId id="2147481028"/>
            <p14:sldId id="214748102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  <p188:author id="{3D6CD131-47C1-FDA5-C9BA-A9AE2FC13DB0}" name="LARSEN Annabel" initials="LA" userId="S::annabel.larsen@soprasteria.com::d122f503-cd11-49c2-89b1-632b782b6d32" providerId="AD"/>
  <p188:author id="{343EFB4F-FB54-EA00-79E0-C54632F99914}" name="SANDBU Marius" initials="" userId="S::marius.sandbu@soprasteria.com::99e1b15c-66da-4d0b-b826-9b8374e2f0a2" providerId="AD"/>
  <p188:author id="{CC483163-3CC0-6EA1-DE5F-AB6853949FBB}" name="OBRESTAD Peter" initials="PO" userId="S::peter.obrestad@soprasteria.com::03b901e7-bf3d-4199-b84e-e365689325c6" providerId="AD"/>
  <p188:author id="{7B77CE71-D8D4-355A-CC98-4EA2485A0CDD}" name="JACOBSEN Stein" initials="JS" userId="S::sw.jacobsen@soprasteria.com::2997cd74-c097-4b08-acb0-25bf5c893b54" providerId="AD"/>
  <p188:author id="{4E080187-9706-0FDD-4CB5-AC14E7F71087}" name="RODSJOSAETHER Turid" initials="" userId="S::turid.rodsjosaether@soprasteria.com::a7b2717f-dced-4e30-ba02-e743d90f377c" providerId="AD"/>
  <p188:author id="{88418C8D-F585-4621-59ED-3AAD55DFE261}" name="MATHISEN Jill" initials="MJ" userId="S::jill.mathisen@soprasteria.com::26eeb1df-5a08-4af7-882c-70d514fbad1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AGE Ingerid" initials="WI" lastIdx="4" clrIdx="0">
    <p:extLst>
      <p:ext uri="{19B8F6BF-5375-455C-9EA6-DF929625EA0E}">
        <p15:presenceInfo xmlns:p15="http://schemas.microsoft.com/office/powerpoint/2012/main" userId="S::ingerid.waage@soprasteria.com::046e044c-2840-4046-afd5-c518cc1cb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928"/>
    <a:srgbClr val="D72120"/>
    <a:srgbClr val="EF7802"/>
    <a:srgbClr val="EA6708"/>
    <a:srgbClr val="E85E0B"/>
    <a:srgbClr val="DF3E16"/>
    <a:srgbClr val="D0042A"/>
    <a:srgbClr val="BF0940"/>
    <a:srgbClr val="A51361"/>
    <a:srgbClr val="7F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A0962-BD66-4AA3-8C7A-82BD4FAAD02F}" v="135" dt="2023-11-14T15:31:07.027"/>
    <p1510:client id="{FF788759-BD3C-1F44-BD6C-DDB4BEECB237}" v="1392" dt="2023-11-15T08:20:04.7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>
      <p:cViewPr varScale="1">
        <p:scale>
          <a:sx n="90" d="100"/>
          <a:sy n="90" d="100"/>
        </p:scale>
        <p:origin x="232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‹#›</a:t>
            </a:fld>
            <a:endParaRPr lang="fr-FR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15/11/2023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7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73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01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7712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37633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98921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3378478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9FCEA0-8AF6-AD6A-DCD4-D00E52D7444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2C0A8E2-AFF3-0155-A6DF-0D1CB5BB6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789667-2E04-B8A4-6C71-286E64A6426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DBBDCDE-79B9-CF42-CABA-A3CE0E1E7A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3CCB435-20EA-829A-2A5F-6916E21B56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56C34D3-33CC-359C-9C53-6F5BE7A2D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/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FEE60B4-C736-621C-5B42-A2DB15E6B9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977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FC24BCA3-B330-CCA9-220A-E8A8C8AA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791796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‹#›</a:t>
            </a:fld>
            <a:endParaRPr lang="fr-FR" sz="1000">
              <a:solidFill>
                <a:schemeClr val="bg2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5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69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4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en-GB" noProof="0"/>
              <a:t>Text – Tahoma 18pt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71750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vslutning m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88B51CF4-1C16-D234-9ED0-F31CE4987CC0}"/>
              </a:ext>
            </a:extLst>
          </p:cNvPr>
          <p:cNvSpPr/>
          <p:nvPr userDrawn="1"/>
        </p:nvSpPr>
        <p:spPr>
          <a:xfrm>
            <a:off x="0" y="6814799"/>
            <a:ext cx="12192000" cy="45719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89CF87D6-A596-B855-32B7-621DEBD9F2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512" y="3042330"/>
            <a:ext cx="3812976" cy="4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215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25B63D3F-D966-9842-AE49-13D92089E6B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AAFA8EA6-CB99-4544-8FC0-C20C3881299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A063BE41-BFBF-0F4A-B4D8-D6D96D71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1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07" indent="-265107">
              <a:defRPr/>
            </a:lvl1pPr>
            <a:lvl2pPr marL="541325" indent="-276218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4014644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90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4" y="241309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03871601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D748-CDD8-785E-03F3-67B9FC22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BB823-03EC-11D4-8CDB-4E8CE15C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D125E-282C-CD54-D351-3954F9FA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46B61-0FCB-42BF-BB50-97E86058AD9E}" type="datetimeFigureOut">
              <a:rPr lang="nb-NO" smtClean="0"/>
              <a:t>15.11.2023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5FC18-FFA6-17C2-472E-3D408845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6AD09-333B-C781-D6B4-D1FC66C2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0123-C64D-47C5-A23D-139C692940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2614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7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F96C70-5C0F-82E4-6828-8093BAAC57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62" r:id="rId11"/>
    <p:sldLayoutId id="2147483851" r:id="rId12"/>
    <p:sldLayoutId id="2147483852" r:id="rId13"/>
    <p:sldLayoutId id="2147483848" r:id="rId14"/>
    <p:sldLayoutId id="2147483805" r:id="rId15"/>
    <p:sldLayoutId id="2147483806" r:id="rId16"/>
    <p:sldLayoutId id="2147483853" r:id="rId17"/>
    <p:sldLayoutId id="2147483807" r:id="rId18"/>
    <p:sldLayoutId id="2147483810" r:id="rId19"/>
    <p:sldLayoutId id="2147483808" r:id="rId20"/>
    <p:sldLayoutId id="2147483847" r:id="rId21"/>
    <p:sldLayoutId id="2147483811" r:id="rId22"/>
    <p:sldLayoutId id="2147483812" r:id="rId23"/>
    <p:sldLayoutId id="2147483813" r:id="rId24"/>
    <p:sldLayoutId id="2147483854" r:id="rId25"/>
    <p:sldLayoutId id="2147483838" r:id="rId26"/>
    <p:sldLayoutId id="2147483831" r:id="rId27"/>
    <p:sldLayoutId id="2147483832" r:id="rId28"/>
    <p:sldLayoutId id="2147483833" r:id="rId29"/>
    <p:sldLayoutId id="2147483837" r:id="rId30"/>
    <p:sldLayoutId id="2147483834" r:id="rId31"/>
    <p:sldLayoutId id="2147483835" r:id="rId32"/>
    <p:sldLayoutId id="2147483836" r:id="rId33"/>
    <p:sldLayoutId id="2147483860" r:id="rId34"/>
    <p:sldLayoutId id="2147483840" r:id="rId35"/>
    <p:sldLayoutId id="2147483841" r:id="rId36"/>
    <p:sldLayoutId id="2147483815" r:id="rId37"/>
    <p:sldLayoutId id="2147483816" r:id="rId38"/>
    <p:sldLayoutId id="2147483817" r:id="rId39"/>
    <p:sldLayoutId id="2147483850" r:id="rId40"/>
    <p:sldLayoutId id="2147483818" r:id="rId41"/>
    <p:sldLayoutId id="2147483857" r:id="rId42"/>
    <p:sldLayoutId id="2147483819" r:id="rId43"/>
    <p:sldLayoutId id="2147483820" r:id="rId44"/>
    <p:sldLayoutId id="2147483821" r:id="rId45"/>
    <p:sldLayoutId id="2147483822" r:id="rId46"/>
    <p:sldLayoutId id="2147483845" r:id="rId47"/>
    <p:sldLayoutId id="2147483823" r:id="rId48"/>
    <p:sldLayoutId id="2147483824" r:id="rId49"/>
    <p:sldLayoutId id="2147483826" r:id="rId50"/>
    <p:sldLayoutId id="2147483859" r:id="rId51"/>
    <p:sldLayoutId id="2147483858" r:id="rId52"/>
    <p:sldLayoutId id="2147483825" r:id="rId53"/>
    <p:sldLayoutId id="2147483828" r:id="rId54"/>
    <p:sldLayoutId id="2147483829" r:id="rId55"/>
    <p:sldLayoutId id="2147483830" r:id="rId56"/>
    <p:sldLayoutId id="2147483849" r:id="rId57"/>
    <p:sldLayoutId id="2147483842" r:id="rId58"/>
    <p:sldLayoutId id="2147483843" r:id="rId59"/>
    <p:sldLayoutId id="2147483855" r:id="rId60"/>
    <p:sldLayoutId id="2147483844" r:id="rId61"/>
    <p:sldLayoutId id="2147483856" r:id="rId62"/>
    <p:sldLayoutId id="2147483893" r:id="rId63"/>
    <p:sldLayoutId id="2147483894" r:id="rId64"/>
    <p:sldLayoutId id="2147483895" r:id="rId65"/>
    <p:sldLayoutId id="2147483899" r:id="rId66"/>
    <p:sldLayoutId id="2147483900" r:id="rId67"/>
    <p:sldLayoutId id="2147483902" r:id="rId68"/>
    <p:sldLayoutId id="2147483904" r:id="rId69"/>
    <p:sldLayoutId id="2147483905" r:id="rId70"/>
    <p:sldLayoutId id="2147483906" r:id="rId7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ndbu/gpt-a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gpt-ai/blob/main/cloudgpt.md" TargetMode="External"/><Relationship Id="rId1" Type="http://schemas.openxmlformats.org/officeDocument/2006/relationships/slideLayout" Target="../slideLayouts/slideLayout7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gpt-ai/blob/main/cloudgpt.md" TargetMode="External"/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012912"/>
            <a:ext cx="8807767" cy="1218795"/>
          </a:xfrm>
        </p:spPr>
        <p:txBody>
          <a:bodyPr/>
          <a:lstStyle/>
          <a:p>
            <a:r>
              <a:rPr lang="en-US" sz="4400" dirty="0" err="1">
                <a:latin typeface="+mn-lt"/>
                <a:ea typeface="+mn-ea"/>
                <a:cs typeface="+mn-cs"/>
              </a:rPr>
              <a:t>Språkmodeller</a:t>
            </a:r>
            <a:r>
              <a:rPr lang="en-US" sz="4400" dirty="0">
                <a:latin typeface="+mn-lt"/>
                <a:ea typeface="+mn-ea"/>
                <a:cs typeface="+mn-cs"/>
              </a:rPr>
              <a:t> med </a:t>
            </a:r>
            <a:r>
              <a:rPr lang="en-US" sz="4400" dirty="0" err="1">
                <a:latin typeface="+mn-lt"/>
                <a:ea typeface="+mn-ea"/>
                <a:cs typeface="+mn-cs"/>
              </a:rPr>
              <a:t>egne</a:t>
            </a:r>
            <a:r>
              <a:rPr lang="en-US" sz="4400" dirty="0">
                <a:latin typeface="+mn-lt"/>
                <a:ea typeface="+mn-ea"/>
                <a:cs typeface="+mn-cs"/>
              </a:rPr>
              <a:t> data </a:t>
            </a:r>
            <a:r>
              <a:rPr lang="en-US" sz="4400" dirty="0" err="1">
                <a:latin typeface="+mn-lt"/>
                <a:ea typeface="+mn-ea"/>
                <a:cs typeface="+mn-cs"/>
              </a:rPr>
              <a:t>og</a:t>
            </a:r>
            <a:r>
              <a:rPr lang="en-US" sz="4400" dirty="0">
                <a:latin typeface="+mn-lt"/>
                <a:ea typeface="+mn-ea"/>
                <a:cs typeface="+mn-cs"/>
              </a:rPr>
              <a:t> </a:t>
            </a:r>
            <a:r>
              <a:rPr lang="en-US" sz="4400" dirty="0" err="1">
                <a:latin typeface="+mn-lt"/>
                <a:ea typeface="+mn-ea"/>
                <a:cs typeface="+mn-cs"/>
              </a:rPr>
              <a:t>økosystem</a:t>
            </a:r>
            <a:r>
              <a:rPr lang="en-US" sz="4400" dirty="0">
                <a:latin typeface="+mn-lt"/>
                <a:ea typeface="+mn-ea"/>
                <a:cs typeface="+mn-cs"/>
              </a:rPr>
              <a:t> “</a:t>
            </a:r>
            <a:r>
              <a:rPr lang="en-US" sz="4400" dirty="0" err="1">
                <a:latin typeface="+mn-lt"/>
                <a:ea typeface="+mn-ea"/>
                <a:cs typeface="+mn-cs"/>
              </a:rPr>
              <a:t>attåt</a:t>
            </a:r>
            <a:r>
              <a:rPr lang="en-US" sz="4400" dirty="0">
                <a:latin typeface="+mn-lt"/>
                <a:ea typeface="+mn-ea"/>
                <a:cs typeface="+mn-cs"/>
              </a:rPr>
              <a:t>”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F0203-C94B-A446-7081-B817F25A3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BB63F141-6EA2-1549-97C0-86442BB83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" y="3956483"/>
            <a:ext cx="9565121" cy="429220"/>
          </a:xfrm>
        </p:spPr>
        <p:txBody>
          <a:bodyPr/>
          <a:lstStyle/>
          <a:p>
            <a:r>
              <a:rPr lang="nb-NO" sz="2800"/>
              <a:t>Marius Sandbu @ Sopra Steria</a:t>
            </a:r>
            <a:endParaRPr lang="en-US" sz="2800"/>
          </a:p>
        </p:txBody>
      </p:sp>
      <p:sp>
        <p:nvSpPr>
          <p:cNvPr id="6" name="TekstSylinder 4">
            <a:extLst>
              <a:ext uri="{FF2B5EF4-FFF2-40B4-BE49-F238E27FC236}">
                <a16:creationId xmlns:a16="http://schemas.microsoft.com/office/drawing/2014/main" id="{BA38BF83-EDD0-16D4-7AC1-A1CE5E614D15}"/>
              </a:ext>
            </a:extLst>
          </p:cNvPr>
          <p:cNvSpPr txBox="1"/>
          <p:nvPr/>
        </p:nvSpPr>
        <p:spPr>
          <a:xfrm>
            <a:off x="1447930" y="4490259"/>
            <a:ext cx="6267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0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https://github.com/msandbu/gpt-ai</a:t>
            </a:r>
            <a:endParaRPr lang="nb-NO" sz="2000">
              <a:solidFill>
                <a:schemeClr val="bg1"/>
              </a:solidFill>
            </a:endParaRPr>
          </a:p>
        </p:txBody>
      </p:sp>
      <p:pic>
        <p:nvPicPr>
          <p:cNvPr id="7" name="Picture 6" descr="What is GitHub?">
            <a:extLst>
              <a:ext uri="{FF2B5EF4-FFF2-40B4-BE49-F238E27FC236}">
                <a16:creationId xmlns:a16="http://schemas.microsoft.com/office/drawing/2014/main" id="{4D27932B-9167-6443-0F20-B9BD0041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94" y="4427476"/>
            <a:ext cx="924245" cy="539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43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A7F28-DC46-C86A-6C55-437DFEBB5D64}"/>
              </a:ext>
            </a:extLst>
          </p:cNvPr>
          <p:cNvSpPr/>
          <p:nvPr/>
        </p:nvSpPr>
        <p:spPr>
          <a:xfrm>
            <a:off x="707091" y="3322832"/>
            <a:ext cx="1770276" cy="795200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67">
                <a:solidFill>
                  <a:schemeClr val="bg2">
                    <a:lumMod val="25000"/>
                  </a:schemeClr>
                </a:solidFill>
              </a:rPr>
              <a:t>Google LLM’s</a:t>
            </a:r>
            <a:endParaRPr lang="en-US" sz="1867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AC5B78-BADC-9D38-973B-C7F893BEBA39}"/>
              </a:ext>
            </a:extLst>
          </p:cNvPr>
          <p:cNvSpPr/>
          <p:nvPr/>
        </p:nvSpPr>
        <p:spPr>
          <a:xfrm>
            <a:off x="8201572" y="1918490"/>
            <a:ext cx="2111464" cy="1849113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bg2">
                    <a:lumMod val="25000"/>
                  </a:schemeClr>
                </a:solidFill>
              </a:rPr>
              <a:t>LLM-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plattform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tilbyr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både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ChatGPT-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alternativ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og</a:t>
            </a:r>
            <a:br>
              <a:rPr lang="en-US">
                <a:solidFill>
                  <a:schemeClr val="bg2">
                    <a:lumMod val="25000"/>
                  </a:schemeClr>
                </a:solidFill>
              </a:rPr>
            </a:b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Finjusterende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err="1">
                <a:solidFill>
                  <a:schemeClr val="bg2">
                    <a:lumMod val="25000"/>
                  </a:schemeClr>
                </a:solidFill>
              </a:rPr>
              <a:t>mekanismer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E8180-5B43-16BA-888F-E274823180DF}"/>
              </a:ext>
            </a:extLst>
          </p:cNvPr>
          <p:cNvSpPr/>
          <p:nvPr/>
        </p:nvSpPr>
        <p:spPr>
          <a:xfrm>
            <a:off x="5746523" y="1906663"/>
            <a:ext cx="2111464" cy="1826564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2">
                    <a:lumMod val="25000"/>
                  </a:schemeClr>
                </a:solidFill>
              </a:rPr>
              <a:t>Lokal GPT med støtte for en rekke språkmodeller med åpen kildekode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4693F-23BF-45F9-69A7-ED31AEC77511}"/>
              </a:ext>
            </a:extLst>
          </p:cNvPr>
          <p:cNvSpPr/>
          <p:nvPr/>
        </p:nvSpPr>
        <p:spPr>
          <a:xfrm>
            <a:off x="3391591" y="1911302"/>
            <a:ext cx="2111464" cy="1911303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2">
                    <a:lumMod val="25000"/>
                  </a:schemeClr>
                </a:solidFill>
              </a:rPr>
              <a:t>Utviklet av Meta kommer i forskjellige størrelser samt optimalisert for Chat</a:t>
            </a:r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884E1-6FD5-1816-CE5E-8ADF2FC90BEA}"/>
              </a:ext>
            </a:extLst>
          </p:cNvPr>
          <p:cNvSpPr/>
          <p:nvPr/>
        </p:nvSpPr>
        <p:spPr>
          <a:xfrm>
            <a:off x="648730" y="1900160"/>
            <a:ext cx="1841607" cy="894931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67">
                <a:solidFill>
                  <a:schemeClr val="bg2">
                    <a:lumMod val="25000"/>
                  </a:schemeClr>
                </a:solidFill>
              </a:rPr>
              <a:t>OpenAI LLM’s</a:t>
            </a:r>
            <a:endParaRPr lang="en-US" sz="1867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76738" y="680978"/>
            <a:ext cx="10751340" cy="5222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9" err="1">
                <a:ln w="3175">
                  <a:noFill/>
                </a:ln>
                <a:solidFill>
                  <a:schemeClr val="tx1"/>
                </a:solidFill>
                <a:ea typeface="+mn-ea"/>
                <a:cs typeface="Segoe UI" pitchFamily="34" charset="0"/>
              </a:rPr>
              <a:t>Alternativer</a:t>
            </a:r>
            <a:r>
              <a:rPr lang="en-GB" b="1" spc="-49">
                <a:ln w="3175">
                  <a:noFill/>
                </a:ln>
                <a:solidFill>
                  <a:schemeClr val="tx1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9" err="1">
                <a:ln w="3175">
                  <a:noFill/>
                </a:ln>
                <a:solidFill>
                  <a:schemeClr val="tx1"/>
                </a:solidFill>
                <a:ea typeface="+mn-ea"/>
                <a:cs typeface="Segoe UI" pitchFamily="34" charset="0"/>
              </a:rPr>
              <a:t>og</a:t>
            </a:r>
            <a:r>
              <a:rPr lang="en-GB" b="1" spc="-49">
                <a:ln w="3175">
                  <a:noFill/>
                </a:ln>
                <a:solidFill>
                  <a:schemeClr val="tx1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9" err="1">
                <a:ln w="3175">
                  <a:noFill/>
                </a:ln>
                <a:solidFill>
                  <a:schemeClr val="tx1"/>
                </a:solidFill>
                <a:ea typeface="+mn-ea"/>
                <a:cs typeface="Segoe UI" pitchFamily="34" charset="0"/>
              </a:rPr>
              <a:t>økosystem</a:t>
            </a:r>
            <a:endParaRPr lang="en-GB" b="1" spc="-49">
              <a:ln w="3175">
                <a:noFill/>
              </a:ln>
              <a:solidFill>
                <a:schemeClr val="tx1"/>
              </a:solidFill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DE2532-F1FC-569F-18EF-0AB22ACE0ED8}"/>
              </a:ext>
            </a:extLst>
          </p:cNvPr>
          <p:cNvSpPr/>
          <p:nvPr/>
        </p:nvSpPr>
        <p:spPr>
          <a:xfrm>
            <a:off x="525379" y="1566183"/>
            <a:ext cx="2088172" cy="444223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Azure OpenAI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813FA8-A1A7-CAEB-4B2A-65E5EFBD586B}"/>
              </a:ext>
            </a:extLst>
          </p:cNvPr>
          <p:cNvSpPr/>
          <p:nvPr/>
        </p:nvSpPr>
        <p:spPr>
          <a:xfrm>
            <a:off x="3374142" y="1523981"/>
            <a:ext cx="2134767" cy="524351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LLaMa2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5C3E70-CFD4-6529-8987-DA8C1D985C9E}"/>
              </a:ext>
            </a:extLst>
          </p:cNvPr>
          <p:cNvSpPr/>
          <p:nvPr/>
        </p:nvSpPr>
        <p:spPr>
          <a:xfrm>
            <a:off x="5770350" y="1501283"/>
            <a:ext cx="2134767" cy="524351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GPT4ALL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89AFC-3AD8-9DE0-E6E6-C04D303174E5}"/>
              </a:ext>
            </a:extLst>
          </p:cNvPr>
          <p:cNvSpPr/>
          <p:nvPr/>
        </p:nvSpPr>
        <p:spPr>
          <a:xfrm>
            <a:off x="8205471" y="1478585"/>
            <a:ext cx="2134767" cy="524351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Mosaic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34CF26-F1B4-84B4-4670-C2C522F09031}"/>
              </a:ext>
            </a:extLst>
          </p:cNvPr>
          <p:cNvSpPr/>
          <p:nvPr/>
        </p:nvSpPr>
        <p:spPr>
          <a:xfrm>
            <a:off x="3608505" y="3729712"/>
            <a:ext cx="6459067" cy="448073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Kan kjøre lokalt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8FBC4F-28C4-E26E-2CE8-4F517B90EA5F}"/>
              </a:ext>
            </a:extLst>
          </p:cNvPr>
          <p:cNvSpPr/>
          <p:nvPr/>
        </p:nvSpPr>
        <p:spPr>
          <a:xfrm>
            <a:off x="501491" y="2971305"/>
            <a:ext cx="2150972" cy="429351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Google </a:t>
            </a:r>
            <a:r>
              <a:rPr lang="nb-NO" sz="2116" b="1" err="1">
                <a:solidFill>
                  <a:schemeClr val="bg2"/>
                </a:solidFill>
              </a:rPr>
              <a:t>Vertex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8E9857-136C-8EAB-942E-79DAB255FD52}"/>
              </a:ext>
            </a:extLst>
          </p:cNvPr>
          <p:cNvSpPr/>
          <p:nvPr/>
        </p:nvSpPr>
        <p:spPr>
          <a:xfrm>
            <a:off x="3486418" y="5125913"/>
            <a:ext cx="2134767" cy="58511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Langchain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6DD2A4-0193-0B74-8D95-46E3F664CF88}"/>
              </a:ext>
            </a:extLst>
          </p:cNvPr>
          <p:cNvSpPr/>
          <p:nvPr/>
        </p:nvSpPr>
        <p:spPr>
          <a:xfrm>
            <a:off x="5837099" y="5096688"/>
            <a:ext cx="2134767" cy="58511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Microsoft Semantic Kernel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D054C3-8457-FCDE-1AEF-69C3BFDADBFD}"/>
              </a:ext>
            </a:extLst>
          </p:cNvPr>
          <p:cNvSpPr/>
          <p:nvPr/>
        </p:nvSpPr>
        <p:spPr>
          <a:xfrm>
            <a:off x="8269199" y="5086249"/>
            <a:ext cx="2134767" cy="58511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67" b="1" err="1">
                <a:solidFill>
                  <a:schemeClr val="bg2"/>
                </a:solidFill>
              </a:rPr>
              <a:t>Vertex</a:t>
            </a:r>
            <a:r>
              <a:rPr lang="nb-NO" sz="1867" b="1">
                <a:solidFill>
                  <a:schemeClr val="bg2"/>
                </a:solidFill>
              </a:rPr>
              <a:t> AI Extensions</a:t>
            </a:r>
            <a:endParaRPr lang="en-US" sz="1867" b="1">
              <a:solidFill>
                <a:schemeClr val="bg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108DA-FE00-9A03-47F8-7F808CBB03DE}"/>
              </a:ext>
            </a:extLst>
          </p:cNvPr>
          <p:cNvSpPr/>
          <p:nvPr/>
        </p:nvSpPr>
        <p:spPr>
          <a:xfrm>
            <a:off x="755730" y="4636049"/>
            <a:ext cx="1770276" cy="999476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>
                <a:solidFill>
                  <a:schemeClr val="bg2">
                    <a:lumMod val="25000"/>
                  </a:schemeClr>
                </a:solidFill>
              </a:rPr>
              <a:t>AWS LLM og Claude</a:t>
            </a:r>
            <a:endParaRPr lang="en-US" sz="2116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B519B0-875D-7DF2-F71D-E3DC6AFB67B9}"/>
              </a:ext>
            </a:extLst>
          </p:cNvPr>
          <p:cNvSpPr/>
          <p:nvPr/>
        </p:nvSpPr>
        <p:spPr>
          <a:xfrm>
            <a:off x="550129" y="4265065"/>
            <a:ext cx="2150972" cy="429351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AWS Bedrock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EE5B9634-5749-CA0C-EBCC-B70DD050AA94}"/>
              </a:ext>
            </a:extLst>
          </p:cNvPr>
          <p:cNvSpPr/>
          <p:nvPr/>
        </p:nvSpPr>
        <p:spPr>
          <a:xfrm>
            <a:off x="3328376" y="4955483"/>
            <a:ext cx="3527843" cy="1357715"/>
          </a:xfrm>
          <a:prstGeom prst="lef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16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AD029AC3-AE18-9341-4F00-74548F11E12A}"/>
              </a:ext>
            </a:extLst>
          </p:cNvPr>
          <p:cNvSpPr/>
          <p:nvPr/>
        </p:nvSpPr>
        <p:spPr>
          <a:xfrm>
            <a:off x="7011864" y="4956528"/>
            <a:ext cx="3430568" cy="1349665"/>
          </a:xfrm>
          <a:prstGeom prst="rightBracket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11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BE59C-3DA3-FA4C-9686-C7BA9E5BB3DB}"/>
              </a:ext>
            </a:extLst>
          </p:cNvPr>
          <p:cNvSpPr txBox="1"/>
          <p:nvPr/>
        </p:nvSpPr>
        <p:spPr>
          <a:xfrm>
            <a:off x="4317981" y="4474533"/>
            <a:ext cx="4883211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540" b="1"/>
              <a:t>Integrasjonsrammeverk</a:t>
            </a:r>
            <a:endParaRPr lang="en-US" sz="2540" b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074BC0-FACE-A4BD-E2B3-F8902D33A23F}"/>
              </a:ext>
            </a:extLst>
          </p:cNvPr>
          <p:cNvSpPr/>
          <p:nvPr/>
        </p:nvSpPr>
        <p:spPr>
          <a:xfrm>
            <a:off x="3505935" y="5749474"/>
            <a:ext cx="2134767" cy="44661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28" b="1">
                <a:solidFill>
                  <a:schemeClr val="bg2"/>
                </a:solidFill>
              </a:rPr>
              <a:t>LLaMaindex</a:t>
            </a:r>
            <a:endParaRPr lang="en-US" sz="1428" b="1">
              <a:solidFill>
                <a:schemeClr val="bg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1D3199-B569-B43A-948E-8D30B423CC61}"/>
              </a:ext>
            </a:extLst>
          </p:cNvPr>
          <p:cNvSpPr/>
          <p:nvPr/>
        </p:nvSpPr>
        <p:spPr>
          <a:xfrm>
            <a:off x="5843001" y="5738174"/>
            <a:ext cx="2134767" cy="44661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28" b="1">
                <a:solidFill>
                  <a:schemeClr val="bg2"/>
                </a:solidFill>
              </a:rPr>
              <a:t>Streamlit</a:t>
            </a:r>
            <a:endParaRPr lang="en-US" sz="1428" b="1">
              <a:solidFill>
                <a:schemeClr val="bg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8DA927-5188-ED1F-061B-5DB3D7029ABF}"/>
              </a:ext>
            </a:extLst>
          </p:cNvPr>
          <p:cNvSpPr/>
          <p:nvPr/>
        </p:nvSpPr>
        <p:spPr>
          <a:xfrm>
            <a:off x="8272522" y="5720710"/>
            <a:ext cx="2134767" cy="44661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28" b="1">
                <a:solidFill>
                  <a:schemeClr val="bg2"/>
                </a:solidFill>
              </a:rPr>
              <a:t>Chainlit</a:t>
            </a:r>
            <a:endParaRPr lang="en-US" sz="1428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17760-A9FA-0C04-8BC3-F3EA17707E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b-NO" sz="2400" b="1" err="1"/>
              <a:t>Langflow</a:t>
            </a:r>
            <a:r>
              <a:rPr lang="nb-NO" sz="2400" b="1"/>
              <a:t> – </a:t>
            </a:r>
            <a:r>
              <a:rPr lang="nb-NO" sz="2400"/>
              <a:t>Grafisk web grensesnitt for å lage </a:t>
            </a:r>
            <a:r>
              <a:rPr lang="nb-NO" sz="2400" err="1"/>
              <a:t>Langchain</a:t>
            </a:r>
            <a:r>
              <a:rPr lang="nb-NO" sz="2400"/>
              <a:t> </a:t>
            </a:r>
            <a:r>
              <a:rPr lang="nb-NO" sz="2400" err="1"/>
              <a:t>workflows</a:t>
            </a:r>
            <a:endParaRPr lang="nb-NO" sz="2400"/>
          </a:p>
          <a:p>
            <a:r>
              <a:rPr lang="en-US" sz="2400" b="1" err="1"/>
              <a:t>LLamaIndex</a:t>
            </a:r>
            <a:r>
              <a:rPr lang="en-US" sz="2400" b="1"/>
              <a:t> –</a:t>
            </a:r>
            <a:r>
              <a:rPr lang="en-US" sz="2400"/>
              <a:t> </a:t>
            </a:r>
            <a:r>
              <a:rPr lang="en-US" sz="2400" err="1"/>
              <a:t>Rammeverk</a:t>
            </a:r>
            <a:r>
              <a:rPr lang="en-US" sz="2400"/>
              <a:t> for </a:t>
            </a:r>
            <a:r>
              <a:rPr lang="en-US" sz="2400" err="1"/>
              <a:t>integrere</a:t>
            </a:r>
            <a:r>
              <a:rPr lang="en-US" sz="2400"/>
              <a:t> </a:t>
            </a:r>
            <a:r>
              <a:rPr lang="en-US" sz="2400" err="1"/>
              <a:t>ulike</a:t>
            </a:r>
            <a:r>
              <a:rPr lang="en-US" sz="2400"/>
              <a:t> </a:t>
            </a:r>
            <a:r>
              <a:rPr lang="en-US" sz="2400" err="1"/>
              <a:t>datakilder</a:t>
            </a:r>
            <a:r>
              <a:rPr lang="en-US" sz="2400"/>
              <a:t> inn </a:t>
            </a:r>
            <a:r>
              <a:rPr lang="en-US" sz="2400" err="1"/>
              <a:t>til</a:t>
            </a:r>
            <a:r>
              <a:rPr lang="en-US" sz="2400"/>
              <a:t> </a:t>
            </a:r>
            <a:r>
              <a:rPr lang="en-US" sz="2400" err="1"/>
              <a:t>en</a:t>
            </a:r>
            <a:r>
              <a:rPr lang="en-US" sz="2400"/>
              <a:t> </a:t>
            </a:r>
            <a:r>
              <a:rPr lang="en-US" sz="2400" err="1"/>
              <a:t>språkmodell</a:t>
            </a:r>
            <a:endParaRPr lang="en-US" sz="2400" b="1"/>
          </a:p>
          <a:p>
            <a:r>
              <a:rPr lang="en-US" sz="2400" b="1" err="1"/>
              <a:t>Helicone</a:t>
            </a:r>
            <a:r>
              <a:rPr lang="en-US" sz="2400" b="1"/>
              <a:t> – </a:t>
            </a:r>
            <a:r>
              <a:rPr lang="en-US" sz="2400"/>
              <a:t>Open source for </a:t>
            </a:r>
            <a:r>
              <a:rPr lang="en-US" sz="2400" err="1"/>
              <a:t>overvåkning</a:t>
            </a:r>
            <a:r>
              <a:rPr lang="en-US" sz="2400"/>
              <a:t> av LLM </a:t>
            </a:r>
            <a:r>
              <a:rPr lang="en-US" sz="2400" err="1"/>
              <a:t>operasjoner</a:t>
            </a:r>
            <a:endParaRPr lang="en-US" sz="2400"/>
          </a:p>
          <a:p>
            <a:r>
              <a:rPr lang="en-US" sz="2400" b="1" err="1"/>
              <a:t>MemGPT</a:t>
            </a:r>
            <a:r>
              <a:rPr lang="en-US" sz="2400" b="1"/>
              <a:t> – </a:t>
            </a:r>
            <a:r>
              <a:rPr lang="en-US" sz="2400" err="1"/>
              <a:t>Autojustering</a:t>
            </a:r>
            <a:r>
              <a:rPr lang="en-US" sz="2400"/>
              <a:t> av data </a:t>
            </a:r>
            <a:r>
              <a:rPr lang="en-US" sz="2400" err="1"/>
              <a:t>som</a:t>
            </a:r>
            <a:r>
              <a:rPr lang="en-US" sz="2400"/>
              <a:t> </a:t>
            </a:r>
            <a:r>
              <a:rPr lang="en-US" sz="2400" err="1"/>
              <a:t>skal</a:t>
            </a:r>
            <a:r>
              <a:rPr lang="en-US" sz="2400"/>
              <a:t> </a:t>
            </a:r>
            <a:r>
              <a:rPr lang="en-US" sz="2400" err="1"/>
              <a:t>lagres</a:t>
            </a:r>
            <a:r>
              <a:rPr lang="en-US" sz="2400"/>
              <a:t> I </a:t>
            </a:r>
            <a:r>
              <a:rPr lang="en-US" sz="2400" err="1"/>
              <a:t>minne</a:t>
            </a:r>
            <a:r>
              <a:rPr lang="en-US" sz="2400"/>
              <a:t> </a:t>
            </a:r>
            <a:r>
              <a:rPr lang="en-US" sz="2400" err="1"/>
              <a:t>eller</a:t>
            </a:r>
            <a:r>
              <a:rPr lang="en-US" sz="2400"/>
              <a:t> vector</a:t>
            </a:r>
            <a:endParaRPr lang="en-US" sz="2400" b="1"/>
          </a:p>
          <a:p>
            <a:r>
              <a:rPr lang="en-US" sz="2400" b="1" err="1"/>
              <a:t>PrivateGPT</a:t>
            </a:r>
            <a:r>
              <a:rPr lang="en-US" sz="2400" b="1"/>
              <a:t> – </a:t>
            </a:r>
            <a:r>
              <a:rPr lang="en-US" sz="2400" err="1"/>
              <a:t>Lokal</a:t>
            </a:r>
            <a:r>
              <a:rPr lang="en-US" sz="2400"/>
              <a:t> </a:t>
            </a:r>
            <a:r>
              <a:rPr lang="en-US" sz="2400" err="1"/>
              <a:t>innstallasjon</a:t>
            </a:r>
            <a:r>
              <a:rPr lang="en-US" sz="2400"/>
              <a:t> av GPT </a:t>
            </a:r>
            <a:r>
              <a:rPr lang="en-US" sz="2400" err="1"/>
              <a:t>støtter</a:t>
            </a:r>
            <a:r>
              <a:rPr lang="en-US" sz="2400"/>
              <a:t> </a:t>
            </a:r>
            <a:r>
              <a:rPr lang="en-US" sz="2400" err="1"/>
              <a:t>ulike</a:t>
            </a:r>
            <a:r>
              <a:rPr lang="en-US" sz="2400"/>
              <a:t> open-source </a:t>
            </a:r>
            <a:r>
              <a:rPr lang="en-US" sz="2400" err="1"/>
              <a:t>modeller</a:t>
            </a:r>
            <a:endParaRPr lang="en-US" sz="2400" b="1"/>
          </a:p>
          <a:p>
            <a:r>
              <a:rPr lang="en-US" sz="2400" b="1" err="1"/>
              <a:t>SuperAgent</a:t>
            </a:r>
            <a:r>
              <a:rPr lang="en-US" sz="2400" b="1"/>
              <a:t> – </a:t>
            </a:r>
            <a:r>
              <a:rPr lang="en-US" sz="2400" err="1"/>
              <a:t>Rammeverk</a:t>
            </a:r>
            <a:r>
              <a:rPr lang="en-US" sz="2400"/>
              <a:t> for embedding av data, API </a:t>
            </a:r>
            <a:r>
              <a:rPr lang="en-US" sz="2400" err="1"/>
              <a:t>og</a:t>
            </a:r>
            <a:r>
              <a:rPr lang="en-US" sz="2400"/>
              <a:t> </a:t>
            </a:r>
            <a:r>
              <a:rPr lang="en-US" sz="2400" err="1"/>
              <a:t>virtuelle</a:t>
            </a:r>
            <a:r>
              <a:rPr lang="en-US" sz="2400"/>
              <a:t> </a:t>
            </a:r>
            <a:r>
              <a:rPr lang="en-US" sz="2400" err="1"/>
              <a:t>agenter</a:t>
            </a:r>
            <a:r>
              <a:rPr lang="en-US" sz="2400"/>
              <a:t> </a:t>
            </a:r>
            <a:endParaRPr lang="en-US" sz="2400" b="1"/>
          </a:p>
          <a:p>
            <a:r>
              <a:rPr lang="en-US" sz="2400" b="1" err="1"/>
              <a:t>DataButton</a:t>
            </a:r>
            <a:r>
              <a:rPr lang="en-US" sz="2400" b="1"/>
              <a:t> – </a:t>
            </a:r>
            <a:r>
              <a:rPr lang="en-US" sz="2400" err="1"/>
              <a:t>Norsk</a:t>
            </a:r>
            <a:r>
              <a:rPr lang="en-US" sz="2400"/>
              <a:t> startup </a:t>
            </a:r>
            <a:r>
              <a:rPr lang="en-US" sz="2400" err="1"/>
              <a:t>som</a:t>
            </a:r>
            <a:r>
              <a:rPr lang="en-US" sz="2400"/>
              <a:t> </a:t>
            </a:r>
            <a:r>
              <a:rPr lang="en-US" sz="2400" err="1"/>
              <a:t>forenkler</a:t>
            </a:r>
            <a:r>
              <a:rPr lang="en-US" sz="2400"/>
              <a:t> det </a:t>
            </a:r>
            <a:r>
              <a:rPr lang="en-US" sz="2400" err="1"/>
              <a:t>å</a:t>
            </a:r>
            <a:r>
              <a:rPr lang="en-US" sz="2400"/>
              <a:t> </a:t>
            </a:r>
            <a:r>
              <a:rPr lang="en-US" sz="2400" err="1"/>
              <a:t>lage</a:t>
            </a:r>
            <a:r>
              <a:rPr lang="en-US" sz="2400"/>
              <a:t> web </a:t>
            </a:r>
            <a:r>
              <a:rPr lang="en-US" sz="2400" err="1"/>
              <a:t>applikasjoner</a:t>
            </a:r>
            <a:r>
              <a:rPr lang="en-US" sz="2400"/>
              <a:t> mot </a:t>
            </a:r>
            <a:r>
              <a:rPr lang="en-US" sz="2400" err="1"/>
              <a:t>språkmodeller</a:t>
            </a:r>
            <a:endParaRPr lang="en-US" sz="2400"/>
          </a:p>
          <a:p>
            <a:endParaRPr lang="en-US" sz="2400"/>
          </a:p>
          <a:p>
            <a:endParaRPr lang="en-US" sz="2400" b="1"/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Andre ting fra økosystemet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82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6DCE4C3-CD27-202C-5919-927F96C0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Langsmith – Overvåkning av Langchain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CACC2-D579-344C-A608-4C64A254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94" y="1468040"/>
            <a:ext cx="6987654" cy="50384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ED1C51-B935-50B2-809D-57325CB4EE3E}"/>
              </a:ext>
            </a:extLst>
          </p:cNvPr>
          <p:cNvSpPr/>
          <p:nvPr/>
        </p:nvSpPr>
        <p:spPr>
          <a:xfrm>
            <a:off x="8194833" y="1838146"/>
            <a:ext cx="3173927" cy="921811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Gir visuelt innblikk i Langchain arbeidsflyter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6A320EC-BD98-3C57-986E-94BA691A6CA3}"/>
              </a:ext>
            </a:extLst>
          </p:cNvPr>
          <p:cNvSpPr/>
          <p:nvPr/>
        </p:nvSpPr>
        <p:spPr>
          <a:xfrm>
            <a:off x="8197106" y="2945889"/>
            <a:ext cx="3173927" cy="921811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Kan vise hvor lang tid hver LLM operasjon tar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7ED04E-F154-F58F-6582-848D6D4FEC61}"/>
              </a:ext>
            </a:extLst>
          </p:cNvPr>
          <p:cNvSpPr/>
          <p:nvPr/>
        </p:nvSpPr>
        <p:spPr>
          <a:xfrm>
            <a:off x="8206204" y="4087751"/>
            <a:ext cx="3173927" cy="921811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Kan også vise antall tokens samt antall operasjoner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4" name="Rectangle: Rounded Corners 7">
            <a:extLst>
              <a:ext uri="{FF2B5EF4-FFF2-40B4-BE49-F238E27FC236}">
                <a16:creationId xmlns:a16="http://schemas.microsoft.com/office/drawing/2014/main" id="{83BC3D2F-4043-FE19-62D2-778231CEC5AD}"/>
              </a:ext>
            </a:extLst>
          </p:cNvPr>
          <p:cNvSpPr/>
          <p:nvPr/>
        </p:nvSpPr>
        <p:spPr>
          <a:xfrm>
            <a:off x="8206204" y="5195494"/>
            <a:ext cx="3173927" cy="921811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Tilgjengelig som SaaS tjeneste i beta nå</a:t>
            </a:r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5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Virtuelle agenter – Microsoft Autogen &amp; Metagen</a:t>
            </a:r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832F65F-AE8B-59B5-9BBC-B14D706F828E}"/>
              </a:ext>
            </a:extLst>
          </p:cNvPr>
          <p:cNvSpPr/>
          <p:nvPr/>
        </p:nvSpPr>
        <p:spPr>
          <a:xfrm>
            <a:off x="7562899" y="2630128"/>
            <a:ext cx="3960491" cy="1005773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Flere virtuelle agenter som utfører ulike oppgaver for å nå et mål</a:t>
            </a:r>
            <a:endParaRPr lang="en-US" sz="2000" b="1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BB2FF-DEA8-4DF3-BEE7-49C4DE17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97" y="1818873"/>
            <a:ext cx="6454130" cy="331001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B9AB5D-D9D4-0625-372B-5117E81F684B}"/>
              </a:ext>
            </a:extLst>
          </p:cNvPr>
          <p:cNvSpPr/>
          <p:nvPr/>
        </p:nvSpPr>
        <p:spPr>
          <a:xfrm>
            <a:off x="7570920" y="3923809"/>
            <a:ext cx="3960491" cy="1005773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Kan også utføre operasjoner i sanntid som kommandoer og feilsøking</a:t>
            </a:r>
            <a:endParaRPr lang="en-US" sz="20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4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241357"/>
            <a:ext cx="11182180" cy="858431"/>
          </a:xfrm>
        </p:spPr>
        <p:txBody>
          <a:bodyPr>
            <a:normAutofit fontScale="90000"/>
          </a:bodyPr>
          <a:lstStyle/>
          <a:p>
            <a:r>
              <a:rPr lang="nb-NO" sz="3733"/>
              <a:t>Hvordan kan vi bruke LLM mot våre egne data?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4305239" y="4021854"/>
            <a:ext cx="2112303" cy="57414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 err="1">
                <a:solidFill>
                  <a:schemeClr val="bg2"/>
                </a:solidFill>
              </a:rPr>
              <a:t>Prompts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4528559" y="3031306"/>
            <a:ext cx="605471" cy="93138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5559901" y="3056357"/>
            <a:ext cx="605471" cy="93114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4241582" y="1581700"/>
            <a:ext cx="2282721" cy="145806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LLM-er mot våre egne data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585550-7B80-C7CD-151D-5E9396C99E1F}"/>
              </a:ext>
            </a:extLst>
          </p:cNvPr>
          <p:cNvSpPr/>
          <p:nvPr/>
        </p:nvSpPr>
        <p:spPr>
          <a:xfrm>
            <a:off x="564288" y="1579469"/>
            <a:ext cx="3398144" cy="1300068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400" b="1">
                <a:solidFill>
                  <a:schemeClr val="bg2"/>
                </a:solidFill>
              </a:rPr>
              <a:t>1: Prompts</a:t>
            </a:r>
          </a:p>
          <a:p>
            <a:r>
              <a:rPr lang="nb-NO" sz="2400" b="1">
                <a:solidFill>
                  <a:schemeClr val="bg2"/>
                </a:solidFill>
              </a:rPr>
              <a:t>2: Fine-tuning</a:t>
            </a:r>
          </a:p>
          <a:p>
            <a:r>
              <a:rPr lang="nb-NO" sz="2400" b="1">
                <a:solidFill>
                  <a:schemeClr val="bg2"/>
                </a:solidFill>
              </a:rPr>
              <a:t>3: Grounding (RAG</a:t>
            </a:r>
            <a:r>
              <a:rPr lang="nb-NO" sz="2400" b="1">
                <a:solidFill>
                  <a:schemeClr val="bg1"/>
                </a:solidFill>
              </a:rPr>
              <a:t>)</a:t>
            </a:r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5D1C30-5E38-7B64-13C7-65EA2B710BD6}"/>
              </a:ext>
            </a:extLst>
          </p:cNvPr>
          <p:cNvSpPr/>
          <p:nvPr/>
        </p:nvSpPr>
        <p:spPr>
          <a:xfrm>
            <a:off x="7302523" y="4258063"/>
            <a:ext cx="3497477" cy="174788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 u="sng">
                <a:solidFill>
                  <a:schemeClr val="bg2"/>
                </a:solidFill>
              </a:rPr>
              <a:t>Grounding (RAG)</a:t>
            </a:r>
          </a:p>
          <a:p>
            <a:pPr algn="ctr"/>
            <a:r>
              <a:rPr lang="en-US" sz="2116" err="1">
                <a:solidFill>
                  <a:schemeClr val="bg2"/>
                </a:solidFill>
              </a:rPr>
              <a:t>Gjør</a:t>
            </a:r>
            <a:r>
              <a:rPr lang="en-US" sz="2116">
                <a:solidFill>
                  <a:schemeClr val="bg2"/>
                </a:solidFill>
              </a:rPr>
              <a:t> data </a:t>
            </a:r>
            <a:r>
              <a:rPr lang="en-US" sz="2116" err="1">
                <a:solidFill>
                  <a:schemeClr val="bg2"/>
                </a:solidFill>
              </a:rPr>
              <a:t>tilgjengelig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utenfor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språkmodellen</a:t>
            </a:r>
            <a:r>
              <a:rPr lang="en-US" sz="2116">
                <a:solidFill>
                  <a:schemeClr val="bg2"/>
                </a:solidFill>
              </a:rPr>
              <a:t>. </a:t>
            </a:r>
            <a:r>
              <a:rPr lang="en-US" sz="2116" err="1">
                <a:solidFill>
                  <a:schemeClr val="bg2"/>
                </a:solidFill>
              </a:rPr>
              <a:t>Bruke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søk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til</a:t>
            </a:r>
            <a:r>
              <a:rPr lang="en-US" sz="2116">
                <a:solidFill>
                  <a:schemeClr val="bg2"/>
                </a:solidFill>
              </a:rPr>
              <a:t> å </a:t>
            </a:r>
            <a:r>
              <a:rPr lang="en-US" sz="2116" err="1">
                <a:solidFill>
                  <a:schemeClr val="bg2"/>
                </a:solidFill>
              </a:rPr>
              <a:t>hente</a:t>
            </a:r>
            <a:r>
              <a:rPr lang="en-US" sz="2116">
                <a:solidFill>
                  <a:schemeClr val="bg2"/>
                </a:solidFill>
              </a:rPr>
              <a:t> data</a:t>
            </a:r>
            <a:endParaRPr lang="en-US" sz="1428">
              <a:solidFill>
                <a:schemeClr val="bg2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92877A-3C6D-63B6-CA7E-606A101DF2B6}"/>
              </a:ext>
            </a:extLst>
          </p:cNvPr>
          <p:cNvSpPr/>
          <p:nvPr/>
        </p:nvSpPr>
        <p:spPr>
          <a:xfrm>
            <a:off x="7283523" y="2851791"/>
            <a:ext cx="3516477" cy="1246787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 u="sng">
                <a:solidFill>
                  <a:schemeClr val="bg2"/>
                </a:solidFill>
              </a:rPr>
              <a:t>Fine-tuning</a:t>
            </a:r>
          </a:p>
          <a:p>
            <a:pPr algn="ctr"/>
            <a:r>
              <a:rPr lang="en-US" sz="2116" err="1">
                <a:solidFill>
                  <a:schemeClr val="bg2"/>
                </a:solidFill>
              </a:rPr>
              <a:t>Lær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opp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språkmodellen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på</a:t>
            </a:r>
            <a:r>
              <a:rPr lang="en-US" sz="2116">
                <a:solidFill>
                  <a:schemeClr val="bg2"/>
                </a:solidFill>
              </a:rPr>
              <a:t> dine </a:t>
            </a:r>
            <a:r>
              <a:rPr lang="en-US" sz="2116" err="1">
                <a:solidFill>
                  <a:schemeClr val="bg2"/>
                </a:solidFill>
              </a:rPr>
              <a:t>egne</a:t>
            </a:r>
            <a:r>
              <a:rPr lang="en-US" sz="2116">
                <a:solidFill>
                  <a:schemeClr val="bg2"/>
                </a:solidFill>
              </a:rPr>
              <a:t> </a:t>
            </a:r>
            <a:r>
              <a:rPr lang="en-US" sz="2116" err="1">
                <a:solidFill>
                  <a:schemeClr val="bg2"/>
                </a:solidFill>
              </a:rPr>
              <a:t>datakilder</a:t>
            </a:r>
            <a:r>
              <a:rPr lang="en-US" sz="2116">
                <a:solidFill>
                  <a:schemeClr val="bg2"/>
                </a:solidFill>
              </a:rPr>
              <a:t>.</a:t>
            </a:r>
            <a:endParaRPr lang="en-US" sz="1428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53BAFD-ECD0-FAEF-029F-453E190A6CB3}"/>
              </a:ext>
            </a:extLst>
          </p:cNvPr>
          <p:cNvSpPr/>
          <p:nvPr/>
        </p:nvSpPr>
        <p:spPr>
          <a:xfrm>
            <a:off x="7257051" y="1442177"/>
            <a:ext cx="3542949" cy="1216732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40" b="1" u="sng">
                <a:solidFill>
                  <a:schemeClr val="bg2"/>
                </a:solidFill>
              </a:rPr>
              <a:t>Prompt </a:t>
            </a:r>
            <a:br>
              <a:rPr lang="en-US" sz="2540" b="1" u="sng">
                <a:solidFill>
                  <a:schemeClr val="bg2"/>
                </a:solidFill>
              </a:rPr>
            </a:br>
            <a:r>
              <a:rPr lang="nb-NO" sz="2540">
                <a:solidFill>
                  <a:schemeClr val="bg2"/>
                </a:solidFill>
              </a:rPr>
              <a:t>Informasjon direkte inn i en ledetekst</a:t>
            </a:r>
            <a:endParaRPr lang="en-US" sz="1428">
              <a:solidFill>
                <a:schemeClr val="bg2"/>
              </a:solidFill>
            </a:endParaRPr>
          </a:p>
        </p:txBody>
      </p: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E7733F17-61D0-711C-A0D2-AC23A5546F20}"/>
              </a:ext>
            </a:extLst>
          </p:cNvPr>
          <p:cNvGrpSpPr>
            <a:grpSpLocks noChangeAspect="1"/>
          </p:cNvGrpSpPr>
          <p:nvPr/>
        </p:nvGrpSpPr>
        <p:grpSpPr>
          <a:xfrm>
            <a:off x="4909819" y="4587273"/>
            <a:ext cx="855941" cy="1287055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7F206E6A-CAC3-4BFA-1600-55C9CFFE4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37B4D77D-2631-43B0-A611-6FBD5F207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5533841A-09C8-F409-EBD0-93ADB3F2A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E4956AC6-BF08-8E29-581B-011C2E35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7F844E57-892B-10CA-4BAB-38C0D2D0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647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4" y="597171"/>
            <a:ext cx="11182180" cy="858431"/>
          </a:xfrm>
        </p:spPr>
        <p:txBody>
          <a:bodyPr>
            <a:normAutofit/>
          </a:bodyPr>
          <a:lstStyle/>
          <a:p>
            <a:r>
              <a:rPr lang="nb-NO" sz="3733"/>
              <a:t>RAG - (Retrieval Augmented Generation) 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9811718" y="2542534"/>
            <a:ext cx="1680628" cy="1364057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116" b="1" err="1">
                <a:solidFill>
                  <a:schemeClr val="bg1"/>
                </a:solidFill>
              </a:rPr>
              <a:t>Vector</a:t>
            </a:r>
            <a:r>
              <a:rPr lang="nb-NO" sz="2116" b="1">
                <a:solidFill>
                  <a:schemeClr val="bg1"/>
                </a:solidFill>
              </a:rPr>
              <a:t> Database</a:t>
            </a:r>
            <a:endParaRPr lang="en-US" sz="2116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5076951" y="2857529"/>
            <a:ext cx="2319415" cy="730799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Konverter data til vektorer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330445" y="3943841"/>
            <a:ext cx="1888483" cy="86728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2"/>
                </a:solidFill>
              </a:rPr>
              <a:t>«</a:t>
            </a:r>
            <a:r>
              <a:rPr lang="nb-NO" sz="1400" b="1" i="1">
                <a:solidFill>
                  <a:schemeClr val="bg2"/>
                </a:solidFill>
              </a:rPr>
              <a:t>Hva er våre retningslinjer på»</a:t>
            </a:r>
            <a:endParaRPr lang="en-US" sz="1400" b="1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5062935" y="4286299"/>
            <a:ext cx="2304567" cy="521672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Fil splitter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5937770" y="3563713"/>
            <a:ext cx="605471" cy="701643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FAD39-A60C-C117-0F3E-613564DC8DAE}"/>
              </a:ext>
            </a:extLst>
          </p:cNvPr>
          <p:cNvSpPr/>
          <p:nvPr/>
        </p:nvSpPr>
        <p:spPr>
          <a:xfrm>
            <a:off x="5277002" y="5423481"/>
            <a:ext cx="1947516" cy="51812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Data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7B0F2AD-86B2-DF9A-2D97-2C6B212F6497}"/>
              </a:ext>
            </a:extLst>
          </p:cNvPr>
          <p:cNvSpPr/>
          <p:nvPr/>
        </p:nvSpPr>
        <p:spPr>
          <a:xfrm>
            <a:off x="5969511" y="4821381"/>
            <a:ext cx="605471" cy="602099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8282906" y="1978637"/>
            <a:ext cx="605471" cy="2360391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5080000" y="1642642"/>
            <a:ext cx="2346632" cy="1058945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Vector Søk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8276714" y="1259563"/>
            <a:ext cx="605471" cy="2491395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7494945" y="3222927"/>
            <a:ext cx="216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/>
              <a:t>Embedding</a:t>
            </a:r>
            <a:br>
              <a:rPr lang="nb-NO" sz="2400" b="1"/>
            </a:br>
            <a:r>
              <a:rPr lang="nb-NO" sz="2400" b="1"/>
              <a:t>Fil ......0,1</a:t>
            </a:r>
            <a:endParaRPr lang="en-US" sz="2400" b="1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6200000">
            <a:off x="3797486" y="1266907"/>
            <a:ext cx="605471" cy="1916728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1006555" y="1932510"/>
            <a:ext cx="2112303" cy="57414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LLM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1149871" y="3165763"/>
            <a:ext cx="605471" cy="770991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2181213" y="3165764"/>
            <a:ext cx="605471" cy="795800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996827" y="2684845"/>
            <a:ext cx="2112303" cy="454099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Søk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636472">
            <a:off x="3815189" y="1745287"/>
            <a:ext cx="605471" cy="1945664"/>
          </a:xfrm>
          <a:prstGeom prst="upArrow">
            <a:avLst>
              <a:gd name="adj1" fmla="val 30014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2BF0C7-203C-4023-0776-3B4766DAD29B}"/>
              </a:ext>
            </a:extLst>
          </p:cNvPr>
          <p:cNvSpPr/>
          <p:nvPr/>
        </p:nvSpPr>
        <p:spPr>
          <a:xfrm>
            <a:off x="2308665" y="3948531"/>
            <a:ext cx="1931952" cy="86728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i="1">
                <a:solidFill>
                  <a:schemeClr val="bg2"/>
                </a:solidFill>
              </a:rPr>
              <a:t>«Dette er våre retningslinjer på»</a:t>
            </a:r>
            <a:endParaRPr lang="en-US" sz="1600" b="1" i="1">
              <a:solidFill>
                <a:schemeClr val="bg2"/>
              </a:solidFill>
            </a:endParaRPr>
          </a:p>
        </p:txBody>
      </p:sp>
      <p:grpSp>
        <p:nvGrpSpPr>
          <p:cNvPr id="12" name="Group 1245">
            <a:extLst>
              <a:ext uri="{FF2B5EF4-FFF2-40B4-BE49-F238E27FC236}">
                <a16:creationId xmlns:a16="http://schemas.microsoft.com/office/drawing/2014/main" id="{49AFB7D7-7914-D991-8F82-349BFCCE9DD0}"/>
              </a:ext>
            </a:extLst>
          </p:cNvPr>
          <p:cNvGrpSpPr>
            <a:grpSpLocks noChangeAspect="1"/>
          </p:cNvGrpSpPr>
          <p:nvPr/>
        </p:nvGrpSpPr>
        <p:grpSpPr>
          <a:xfrm>
            <a:off x="1723273" y="4850511"/>
            <a:ext cx="869763" cy="1307837"/>
            <a:chOff x="2559051" y="11390313"/>
            <a:chExt cx="431801" cy="649288"/>
          </a:xfrm>
        </p:grpSpPr>
        <p:sp>
          <p:nvSpPr>
            <p:cNvPr id="13" name="Freeform 663">
              <a:extLst>
                <a:ext uri="{FF2B5EF4-FFF2-40B4-BE49-F238E27FC236}">
                  <a16:creationId xmlns:a16="http://schemas.microsoft.com/office/drawing/2014/main" id="{815ACA4C-A0CE-A13D-8FC2-44DEF4225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Freeform 664">
              <a:extLst>
                <a:ext uri="{FF2B5EF4-FFF2-40B4-BE49-F238E27FC236}">
                  <a16:creationId xmlns:a16="http://schemas.microsoft.com/office/drawing/2014/main" id="{D03D80C2-071B-44AF-0E9B-E486E4D27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Freeform 665">
              <a:extLst>
                <a:ext uri="{FF2B5EF4-FFF2-40B4-BE49-F238E27FC236}">
                  <a16:creationId xmlns:a16="http://schemas.microsoft.com/office/drawing/2014/main" id="{12EA645F-7530-D24A-1FF0-F4682152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Freeform 666">
              <a:extLst>
                <a:ext uri="{FF2B5EF4-FFF2-40B4-BE49-F238E27FC236}">
                  <a16:creationId xmlns:a16="http://schemas.microsoft.com/office/drawing/2014/main" id="{E48345B3-EBBB-13E6-4686-157A4A23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Freeform 667">
              <a:extLst>
                <a:ext uri="{FF2B5EF4-FFF2-40B4-BE49-F238E27FC236}">
                  <a16:creationId xmlns:a16="http://schemas.microsoft.com/office/drawing/2014/main" id="{8DD66D68-8627-C58F-315B-C9635CB3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Rectangle: Rounded Corners 19">
            <a:extLst>
              <a:ext uri="{FF2B5EF4-FFF2-40B4-BE49-F238E27FC236}">
                <a16:creationId xmlns:a16="http://schemas.microsoft.com/office/drawing/2014/main" id="{A57EE932-DBAA-20D8-CBA4-DC6AC0E398ED}"/>
              </a:ext>
            </a:extLst>
          </p:cNvPr>
          <p:cNvSpPr/>
          <p:nvPr/>
        </p:nvSpPr>
        <p:spPr>
          <a:xfrm>
            <a:off x="8303877" y="4473337"/>
            <a:ext cx="3181154" cy="1468272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Brukes blant annet av Google Workspace og Microsoft 365 </a:t>
            </a:r>
            <a:r>
              <a:rPr lang="nb-NO" sz="2000" b="1" dirty="0" err="1">
                <a:solidFill>
                  <a:schemeClr val="bg2"/>
                </a:solidFill>
              </a:rPr>
              <a:t>Copilot</a:t>
            </a:r>
            <a:endParaRPr lang="en-US" sz="2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1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B55AA54-3388-2EF0-15CC-E60C5361E9E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9290" y="1701800"/>
            <a:ext cx="6385993" cy="4820265"/>
          </a:xfrm>
        </p:spPr>
        <p:txBody>
          <a:bodyPr>
            <a:normAutofit/>
          </a:bodyPr>
          <a:lstStyle/>
          <a:p>
            <a:r>
              <a:rPr lang="nb-NO" sz="2400" b="1" dirty="0"/>
              <a:t>Fulltekstsøk</a:t>
            </a:r>
            <a:r>
              <a:rPr lang="nb-NO" sz="2400" dirty="0"/>
              <a:t>(«</a:t>
            </a:r>
            <a:r>
              <a:rPr lang="nb-NO" sz="2400" dirty="0" err="1"/>
              <a:t>apple</a:t>
            </a:r>
            <a:r>
              <a:rPr lang="nb-NO" sz="2400" dirty="0"/>
              <a:t>, frukt»)</a:t>
            </a:r>
          </a:p>
          <a:p>
            <a:pPr lvl="2"/>
            <a:r>
              <a:rPr lang="nb-NO" sz="2200" dirty="0"/>
              <a:t>BM25 </a:t>
            </a:r>
            <a:r>
              <a:rPr lang="nb-NO" sz="2200" dirty="0" err="1"/>
              <a:t>Algoritm</a:t>
            </a:r>
            <a:endParaRPr lang="nb-NO" sz="2200" dirty="0"/>
          </a:p>
          <a:p>
            <a:r>
              <a:rPr lang="nb-NO" sz="2400" b="1" dirty="0"/>
              <a:t>Vektorsøk </a:t>
            </a:r>
            <a:r>
              <a:rPr lang="nb-NO" sz="2400" dirty="0"/>
              <a:t>(0.8, 0.2)</a:t>
            </a:r>
          </a:p>
          <a:p>
            <a:r>
              <a:rPr lang="nb-NO" sz="2400" b="1" dirty="0"/>
              <a:t>Hybrid søk</a:t>
            </a:r>
            <a:r>
              <a:rPr lang="nb-NO" sz="2400" dirty="0"/>
              <a:t>(</a:t>
            </a:r>
            <a:r>
              <a:rPr lang="nb-NO" sz="2400" dirty="0" err="1"/>
              <a:t>apple</a:t>
            </a:r>
            <a:r>
              <a:rPr lang="nb-NO" sz="2400" dirty="0"/>
              <a:t>, 0.8, 0.2)</a:t>
            </a:r>
          </a:p>
          <a:p>
            <a:pPr lvl="2"/>
            <a:r>
              <a:rPr lang="nb-NO" sz="2200" dirty="0"/>
              <a:t>Key </a:t>
            </a:r>
            <a:r>
              <a:rPr lang="nb-NO" sz="2200" dirty="0" err="1"/>
              <a:t>words</a:t>
            </a:r>
            <a:r>
              <a:rPr lang="nb-NO" sz="2200" dirty="0"/>
              <a:t> and </a:t>
            </a:r>
            <a:r>
              <a:rPr lang="nb-NO" sz="2200" dirty="0" err="1"/>
              <a:t>vectors</a:t>
            </a:r>
            <a:endParaRPr lang="nb-NO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/>
              <a:t>Semantisk rangering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/>
              <a:t>Toppresultater rangert etter semantikk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/>
              <a:t>Utfordringen om man ikke har styring på dataene sine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dirty="0"/>
              <a:t>Ofte mange titalls vektorer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8B83951B-8274-1437-422E-545634D8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733" dirty="0">
                <a:latin typeface="+mn-lt"/>
              </a:rPr>
              <a:t>Søkefunksjoner er veldig viktige for RAG</a:t>
            </a: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9E4AAC1F-BADA-17B4-AF63-4FE5EF11D1DA}"/>
              </a:ext>
            </a:extLst>
          </p:cNvPr>
          <p:cNvSpPr txBox="1"/>
          <p:nvPr/>
        </p:nvSpPr>
        <p:spPr>
          <a:xfrm>
            <a:off x="9349727" y="2659126"/>
            <a:ext cx="2555048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867" b="1" dirty="0" err="1"/>
              <a:t>Document</a:t>
            </a:r>
            <a:r>
              <a:rPr lang="nb-NO" sz="1867" b="1" dirty="0"/>
              <a:t> 3: </a:t>
            </a:r>
            <a:br>
              <a:rPr lang="nb-NO" sz="1867" dirty="0"/>
            </a:br>
            <a:r>
              <a:rPr lang="nb-NO" sz="1867" dirty="0" err="1"/>
              <a:t>Fruits</a:t>
            </a:r>
            <a:r>
              <a:rPr lang="nb-NO" sz="1867" dirty="0"/>
              <a:t> like Oranges and Apples </a:t>
            </a:r>
            <a:r>
              <a:rPr lang="nb-NO" sz="1867" dirty="0" err="1"/>
              <a:t>are</a:t>
            </a:r>
            <a:r>
              <a:rPr lang="nb-NO" sz="1867" dirty="0"/>
              <a:t> </a:t>
            </a:r>
            <a:r>
              <a:rPr lang="nb-NO" sz="1867" dirty="0" err="1"/>
              <a:t>healty</a:t>
            </a:r>
            <a:br>
              <a:rPr lang="nb-NO" sz="1867" dirty="0"/>
            </a:br>
            <a:r>
              <a:rPr lang="nb-NO" sz="1867" dirty="0"/>
              <a:t>(</a:t>
            </a:r>
            <a:r>
              <a:rPr lang="nb-NO" sz="1867" dirty="0" err="1"/>
              <a:t>Vector</a:t>
            </a:r>
            <a:r>
              <a:rPr lang="nb-NO" sz="1867" dirty="0"/>
              <a:t>: 0.8, 0.1)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56579A-645D-C901-9D21-E6F66AD554B3}"/>
              </a:ext>
            </a:extLst>
          </p:cNvPr>
          <p:cNvSpPr txBox="1"/>
          <p:nvPr/>
        </p:nvSpPr>
        <p:spPr>
          <a:xfrm>
            <a:off x="6060622" y="2701194"/>
            <a:ext cx="2214200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867" b="1" dirty="0" err="1"/>
              <a:t>Document</a:t>
            </a:r>
            <a:r>
              <a:rPr lang="nb-NO" sz="1867" b="1" dirty="0"/>
              <a:t> 1: </a:t>
            </a:r>
            <a:br>
              <a:rPr lang="nb-NO" sz="1867" b="1" dirty="0"/>
            </a:br>
            <a:r>
              <a:rPr lang="nb-NO" sz="1867" dirty="0"/>
              <a:t>«I love to </a:t>
            </a:r>
            <a:r>
              <a:rPr lang="nb-NO" sz="1867" dirty="0" err="1"/>
              <a:t>eat</a:t>
            </a:r>
            <a:r>
              <a:rPr lang="nb-NO" sz="1867" dirty="0"/>
              <a:t> </a:t>
            </a:r>
            <a:r>
              <a:rPr lang="nb-NO" sz="1867" dirty="0" err="1"/>
              <a:t>apples</a:t>
            </a:r>
            <a:r>
              <a:rPr lang="nb-NO" sz="1867" dirty="0"/>
              <a:t>»</a:t>
            </a:r>
            <a:br>
              <a:rPr lang="nb-NO" sz="1867" dirty="0"/>
            </a:br>
            <a:r>
              <a:rPr lang="nb-NO" sz="1867" dirty="0"/>
              <a:t>(</a:t>
            </a:r>
            <a:r>
              <a:rPr lang="nb-NO" sz="1867" dirty="0" err="1"/>
              <a:t>Vector</a:t>
            </a:r>
            <a:r>
              <a:rPr lang="nb-NO" sz="1867" dirty="0"/>
              <a:t>: 0.9, 0.1)</a:t>
            </a:r>
          </a:p>
        </p:txBody>
      </p:sp>
      <p:pic>
        <p:nvPicPr>
          <p:cNvPr id="7" name="Picture 2" descr="Document Special Lineal color icon">
            <a:extLst>
              <a:ext uri="{FF2B5EF4-FFF2-40B4-BE49-F238E27FC236}">
                <a16:creationId xmlns:a16="http://schemas.microsoft.com/office/drawing/2014/main" id="{D814403F-B918-F080-C0FB-6B0BA776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100" y="3942816"/>
            <a:ext cx="1008627" cy="10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6C3781-96D9-1438-864E-097E55C7F966}"/>
              </a:ext>
            </a:extLst>
          </p:cNvPr>
          <p:cNvSpPr txBox="1"/>
          <p:nvPr/>
        </p:nvSpPr>
        <p:spPr>
          <a:xfrm>
            <a:off x="7510343" y="4945545"/>
            <a:ext cx="2555048" cy="1241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867" b="1"/>
              <a:t>Document 2: </a:t>
            </a:r>
            <a:br>
              <a:rPr lang="nb-NO" sz="1867" b="1"/>
            </a:br>
            <a:r>
              <a:rPr lang="nb-NO" sz="1867"/>
              <a:t>«Apple Inc produserer populær elektronikk»</a:t>
            </a:r>
            <a:br>
              <a:rPr lang="nb-NO" sz="1867"/>
            </a:br>
            <a:r>
              <a:rPr lang="nb-NO" sz="1867"/>
              <a:t>(Vector: 0.1, 0.9)</a:t>
            </a:r>
          </a:p>
        </p:txBody>
      </p:sp>
      <p:pic>
        <p:nvPicPr>
          <p:cNvPr id="11" name="Picture 2" descr="Document Special Lineal color icon">
            <a:extLst>
              <a:ext uri="{FF2B5EF4-FFF2-40B4-BE49-F238E27FC236}">
                <a16:creationId xmlns:a16="http://schemas.microsoft.com/office/drawing/2014/main" id="{8FFB6F22-A172-6776-A199-6CB95DAF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500" y="1674251"/>
            <a:ext cx="1008627" cy="10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ocument Special Lineal color icon">
            <a:extLst>
              <a:ext uri="{FF2B5EF4-FFF2-40B4-BE49-F238E27FC236}">
                <a16:creationId xmlns:a16="http://schemas.microsoft.com/office/drawing/2014/main" id="{611BE531-4CE6-BF8A-43E2-A2C4EDEE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211" y="1615450"/>
            <a:ext cx="1008627" cy="100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244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241357"/>
            <a:ext cx="11182180" cy="858431"/>
          </a:xfrm>
        </p:spPr>
        <p:txBody>
          <a:bodyPr>
            <a:normAutofit/>
          </a:bodyPr>
          <a:lstStyle/>
          <a:p>
            <a:r>
              <a:rPr lang="en-US" sz="3733" err="1">
                <a:latin typeface="+mn-lt"/>
              </a:rPr>
              <a:t>Vektordatabaser</a:t>
            </a:r>
            <a:r>
              <a:rPr lang="en-US" sz="3733">
                <a:latin typeface="+mn-lt"/>
              </a:rPr>
              <a:t> </a:t>
            </a:r>
            <a:r>
              <a:rPr lang="en-US" sz="3733" err="1">
                <a:latin typeface="+mn-lt"/>
              </a:rPr>
              <a:t>og</a:t>
            </a:r>
            <a:r>
              <a:rPr lang="en-US" sz="3733">
                <a:latin typeface="+mn-lt"/>
              </a:rPr>
              <a:t> </a:t>
            </a:r>
            <a:r>
              <a:rPr lang="en-US" sz="3733" err="1">
                <a:latin typeface="+mn-lt"/>
              </a:rPr>
              <a:t>semantisk</a:t>
            </a:r>
            <a:r>
              <a:rPr lang="en-US" sz="3733">
                <a:latin typeface="+mn-lt"/>
              </a:rPr>
              <a:t> </a:t>
            </a:r>
            <a:r>
              <a:rPr lang="en-US" sz="3733" err="1">
                <a:latin typeface="+mn-lt"/>
              </a:rPr>
              <a:t>søk</a:t>
            </a:r>
            <a:endParaRPr lang="nb-NO" sz="3733">
              <a:latin typeface="+mn-lt"/>
            </a:endParaRP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3A6C32F-08CB-E774-A594-F129FC571E33}"/>
              </a:ext>
            </a:extLst>
          </p:cNvPr>
          <p:cNvSpPr/>
          <p:nvPr/>
        </p:nvSpPr>
        <p:spPr>
          <a:xfrm>
            <a:off x="6843775" y="2668829"/>
            <a:ext cx="1897596" cy="1794504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116" b="1">
                <a:solidFill>
                  <a:schemeClr val="bg1"/>
                </a:solidFill>
              </a:rPr>
              <a:t>Vector Database</a:t>
            </a:r>
            <a:endParaRPr lang="en-US" sz="2116" b="1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75F1BD-30F7-02A1-A2BF-D7C7EEC198EA}"/>
              </a:ext>
            </a:extLst>
          </p:cNvPr>
          <p:cNvSpPr/>
          <p:nvPr/>
        </p:nvSpPr>
        <p:spPr>
          <a:xfrm>
            <a:off x="3314744" y="3238505"/>
            <a:ext cx="2075053" cy="685791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 dirty="0">
                <a:solidFill>
                  <a:schemeClr val="bg2"/>
                </a:solidFill>
              </a:rPr>
              <a:t>Hybrid Søk</a:t>
            </a:r>
            <a:endParaRPr lang="en-US" sz="2116" b="1" dirty="0">
              <a:solidFill>
                <a:schemeClr val="bg2"/>
              </a:solidFill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1D29ACE-18D2-342F-44BB-9DF56BFF66D5}"/>
              </a:ext>
            </a:extLst>
          </p:cNvPr>
          <p:cNvSpPr/>
          <p:nvPr/>
        </p:nvSpPr>
        <p:spPr>
          <a:xfrm>
            <a:off x="2152713" y="3263903"/>
            <a:ext cx="1155681" cy="62864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1FC88E27-3396-92F3-E8D2-ED099B4259FF}"/>
              </a:ext>
            </a:extLst>
          </p:cNvPr>
          <p:cNvSpPr/>
          <p:nvPr/>
        </p:nvSpPr>
        <p:spPr>
          <a:xfrm>
            <a:off x="1035710" y="1217199"/>
            <a:ext cx="3694041" cy="1560377"/>
          </a:xfrm>
          <a:prstGeom prst="wedgeEllipseCallou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Hvem er statsministeren i Norge?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BED5F7-5F9E-F098-8A83-46560817FE3A}"/>
              </a:ext>
            </a:extLst>
          </p:cNvPr>
          <p:cNvSpPr/>
          <p:nvPr/>
        </p:nvSpPr>
        <p:spPr>
          <a:xfrm>
            <a:off x="6762742" y="5238723"/>
            <a:ext cx="2075053" cy="704839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Embedding av tekst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1A4D75-84E9-AC73-CFE3-2B7EE7EE3CA6}"/>
              </a:ext>
            </a:extLst>
          </p:cNvPr>
          <p:cNvSpPr txBox="1"/>
          <p:nvPr/>
        </p:nvSpPr>
        <p:spPr>
          <a:xfrm>
            <a:off x="7283432" y="5282656"/>
            <a:ext cx="6095907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1867" b="1"/>
              <a:t>Statsminister i Norge er </a:t>
            </a:r>
            <a:br>
              <a:rPr lang="nb-NO" sz="1867" b="1"/>
            </a:br>
            <a:r>
              <a:rPr lang="nb-NO" sz="1867" b="1"/>
              <a:t>Jonas Gahr Støre</a:t>
            </a:r>
            <a:endParaRPr lang="en-US" sz="1867" b="1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48CA128-233D-965C-36F6-1D3EFC4FF772}"/>
              </a:ext>
            </a:extLst>
          </p:cNvPr>
          <p:cNvSpPr/>
          <p:nvPr/>
        </p:nvSpPr>
        <p:spPr>
          <a:xfrm rot="16200000">
            <a:off x="7509718" y="4528400"/>
            <a:ext cx="652313" cy="62864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2604C92F-893C-8646-AE00-0829B6DD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" y="-276511"/>
            <a:ext cx="65" cy="1010323"/>
          </a:xfrm>
          <a:prstGeom prst="rect">
            <a:avLst/>
          </a:prstGeom>
          <a:solidFill>
            <a:srgbClr val="F9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317396" rIns="0" bIns="317396" numCol="1" anchor="ctr" anchorCtr="0" compatLnSpc="1">
            <a:prstTxWarp prst="textNoShape">
              <a:avLst/>
            </a:prstTxWarp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F2DA9-18C0-F333-DA6E-B80787C1AC9F}"/>
              </a:ext>
            </a:extLst>
          </p:cNvPr>
          <p:cNvSpPr txBox="1"/>
          <p:nvPr/>
        </p:nvSpPr>
        <p:spPr>
          <a:xfrm>
            <a:off x="8847190" y="2968726"/>
            <a:ext cx="6689621" cy="963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116">
                <a:latin typeface="inherit"/>
              </a:rPr>
              <a:t>Vectors</a:t>
            </a:r>
            <a:br>
              <a:rPr lang="en-US" altLang="en-US" sz="2116">
                <a:latin typeface="inherit"/>
              </a:rPr>
            </a:br>
            <a:r>
              <a:rPr lang="en-US" altLang="en-US" sz="2116">
                <a:latin typeface="inherit"/>
              </a:rPr>
              <a:t>-</a:t>
            </a:r>
            <a:r>
              <a:rPr lang="en-US" altLang="en-US" sz="1428" b="1"/>
              <a:t>0.02388945 0.05525852 </a:t>
            </a:r>
            <a:br>
              <a:rPr lang="en-US" altLang="en-US" sz="1428" b="1"/>
            </a:br>
            <a:r>
              <a:rPr lang="en-US" altLang="en-US" sz="1428" b="1"/>
              <a:t>-0.01165488 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1D17E6C-431D-30E4-08D0-F131B1D4F881}"/>
              </a:ext>
            </a:extLst>
          </p:cNvPr>
          <p:cNvSpPr/>
          <p:nvPr/>
        </p:nvSpPr>
        <p:spPr>
          <a:xfrm rot="16200000">
            <a:off x="9601148" y="4327512"/>
            <a:ext cx="1346179" cy="62864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2AD19AD-E7AD-CE35-550D-EDC000DF0D26}"/>
              </a:ext>
            </a:extLst>
          </p:cNvPr>
          <p:cNvSpPr/>
          <p:nvPr/>
        </p:nvSpPr>
        <p:spPr>
          <a:xfrm>
            <a:off x="5403860" y="3232153"/>
            <a:ext cx="1454128" cy="62864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829EE4-BD08-5EF3-DB3B-73AC011B4A15}"/>
              </a:ext>
            </a:extLst>
          </p:cNvPr>
          <p:cNvSpPr/>
          <p:nvPr/>
        </p:nvSpPr>
        <p:spPr>
          <a:xfrm>
            <a:off x="3020292" y="4602291"/>
            <a:ext cx="2777835" cy="1341271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16" b="1" err="1">
                <a:solidFill>
                  <a:schemeClr val="bg2"/>
                </a:solidFill>
              </a:rPr>
              <a:t>Søkefunksjon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basert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på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hensikt</a:t>
            </a:r>
            <a:r>
              <a:rPr lang="en-US" sz="2116" b="1">
                <a:solidFill>
                  <a:schemeClr val="bg2"/>
                </a:solidFill>
              </a:rPr>
              <a:t>, </a:t>
            </a:r>
            <a:r>
              <a:rPr lang="en-US" sz="2116" b="1" err="1">
                <a:solidFill>
                  <a:schemeClr val="bg2"/>
                </a:solidFill>
              </a:rPr>
              <a:t>kontekst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og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mening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95900A1-1EFF-476A-6C33-086A52B90C07}"/>
              </a:ext>
            </a:extLst>
          </p:cNvPr>
          <p:cNvSpPr/>
          <p:nvPr/>
        </p:nvSpPr>
        <p:spPr>
          <a:xfrm rot="16200000">
            <a:off x="4019584" y="3959217"/>
            <a:ext cx="673088" cy="62864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9169A8C-EADA-97BD-F07F-DCD54E9E310D}"/>
              </a:ext>
            </a:extLst>
          </p:cNvPr>
          <p:cNvSpPr/>
          <p:nvPr/>
        </p:nvSpPr>
        <p:spPr>
          <a:xfrm>
            <a:off x="8326579" y="1018856"/>
            <a:ext cx="3360501" cy="175872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Eks på vektorbaser:</a:t>
            </a:r>
            <a:br>
              <a:rPr lang="nb-NO" sz="2000" b="1" dirty="0">
                <a:solidFill>
                  <a:schemeClr val="bg1"/>
                </a:solidFill>
              </a:rPr>
            </a:br>
            <a:r>
              <a:rPr lang="nb-NO" sz="1600" b="1" dirty="0" err="1">
                <a:solidFill>
                  <a:schemeClr val="bg1"/>
                </a:solidFill>
              </a:rPr>
              <a:t>Chroma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b="1" dirty="0" err="1">
                <a:solidFill>
                  <a:schemeClr val="bg1"/>
                </a:solidFill>
              </a:rPr>
              <a:t>Azure</a:t>
            </a:r>
            <a:r>
              <a:rPr lang="nb-NO" sz="1600" b="1" dirty="0">
                <a:solidFill>
                  <a:schemeClr val="bg1"/>
                </a:solidFill>
              </a:rPr>
              <a:t> </a:t>
            </a:r>
            <a:r>
              <a:rPr lang="nb-NO" sz="1600" b="1" dirty="0" err="1">
                <a:solidFill>
                  <a:schemeClr val="bg1"/>
                </a:solidFill>
              </a:rPr>
              <a:t>Postgres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b="1" dirty="0" err="1">
                <a:solidFill>
                  <a:schemeClr val="bg1"/>
                </a:solidFill>
              </a:rPr>
              <a:t>Pinecone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b="1" dirty="0" err="1">
                <a:solidFill>
                  <a:schemeClr val="bg1"/>
                </a:solidFill>
              </a:rPr>
              <a:t>DuckDB</a:t>
            </a:r>
            <a:endParaRPr lang="nb-NO" sz="1600" b="1" dirty="0">
              <a:solidFill>
                <a:schemeClr val="bg1"/>
              </a:solidFill>
            </a:endParaRPr>
          </a:p>
          <a:p>
            <a:pPr algn="ctr"/>
            <a:r>
              <a:rPr lang="nb-NO" sz="1600" b="1" dirty="0" err="1">
                <a:solidFill>
                  <a:schemeClr val="bg1"/>
                </a:solidFill>
              </a:rPr>
              <a:t>Redis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B2EC146-7BF6-9921-C4B7-119F696C769D}"/>
              </a:ext>
            </a:extLst>
          </p:cNvPr>
          <p:cNvCxnSpPr>
            <a:cxnSpLocks/>
            <a:stCxn id="2" idx="1"/>
            <a:endCxn id="44" idx="1"/>
          </p:cNvCxnSpPr>
          <p:nvPr/>
        </p:nvCxnSpPr>
        <p:spPr>
          <a:xfrm rot="5400000" flipH="1" flipV="1">
            <a:off x="7674270" y="2016520"/>
            <a:ext cx="770613" cy="53400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B77CBD8C-3842-92B6-2608-E0FCC9A83782}"/>
              </a:ext>
            </a:extLst>
          </p:cNvPr>
          <p:cNvGrpSpPr>
            <a:grpSpLocks noChangeAspect="1"/>
          </p:cNvGrpSpPr>
          <p:nvPr/>
        </p:nvGrpSpPr>
        <p:grpSpPr>
          <a:xfrm>
            <a:off x="1273000" y="2890092"/>
            <a:ext cx="869763" cy="1307837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839A1BF3-9706-8EA1-F7FA-9B1BCDEE6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11D85174-C492-AD56-2F19-C0097B138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reeform 665">
              <a:extLst>
                <a:ext uri="{FF2B5EF4-FFF2-40B4-BE49-F238E27FC236}">
                  <a16:creationId xmlns:a16="http://schemas.microsoft.com/office/drawing/2014/main" id="{4D32D20C-7D25-2B1A-67FC-13788403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6">
              <a:extLst>
                <a:ext uri="{FF2B5EF4-FFF2-40B4-BE49-F238E27FC236}">
                  <a16:creationId xmlns:a16="http://schemas.microsoft.com/office/drawing/2014/main" id="{F892A43A-56EA-62A2-3D87-AC2C281BF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7">
              <a:extLst>
                <a:ext uri="{FF2B5EF4-FFF2-40B4-BE49-F238E27FC236}">
                  <a16:creationId xmlns:a16="http://schemas.microsoft.com/office/drawing/2014/main" id="{3F372391-6D96-EF2A-303E-F3D09C6F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20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2B55AA54-3388-2EF0-15CC-E60C5361E9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 err="1"/>
              <a:t>Azure</a:t>
            </a:r>
            <a:r>
              <a:rPr lang="nb-NO" sz="2400" b="1" dirty="0"/>
              <a:t> </a:t>
            </a:r>
            <a:r>
              <a:rPr lang="nb-NO" sz="2400" b="1" dirty="0" err="1"/>
              <a:t>Cognitive</a:t>
            </a:r>
            <a:r>
              <a:rPr lang="nb-NO" sz="2400" b="1" dirty="0"/>
              <a:t> </a:t>
            </a:r>
            <a:r>
              <a:rPr lang="nb-NO" sz="2400" b="1" dirty="0" err="1"/>
              <a:t>Search</a:t>
            </a:r>
            <a:endParaRPr lang="nb-NO" sz="2400" b="1" dirty="0"/>
          </a:p>
          <a:p>
            <a:pPr marL="522900" lvl="1" indent="-342900"/>
            <a:r>
              <a:rPr lang="nb-NO" sz="2000" dirty="0"/>
              <a:t>Vektorsøk i </a:t>
            </a:r>
            <a:r>
              <a:rPr lang="nb-NO" sz="2000" dirty="0" err="1"/>
              <a:t>preview</a:t>
            </a:r>
            <a:endParaRPr lang="nb-NO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200" b="1" dirty="0"/>
              <a:t>FAISS (</a:t>
            </a:r>
            <a:r>
              <a:rPr lang="nb-NO" sz="2200" b="1" dirty="0" err="1"/>
              <a:t>Local</a:t>
            </a:r>
            <a:r>
              <a:rPr lang="nb-NO" sz="2200" b="1" dirty="0"/>
              <a:t> </a:t>
            </a:r>
            <a:r>
              <a:rPr lang="nb-NO" sz="2200" b="1" dirty="0" err="1"/>
              <a:t>vector</a:t>
            </a:r>
            <a:r>
              <a:rPr lang="nb-NO" sz="2200" b="1" dirty="0"/>
              <a:t> store)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 err="1"/>
              <a:t>MongoDB</a:t>
            </a:r>
            <a:r>
              <a:rPr lang="nb-NO" sz="2400" b="1" dirty="0"/>
              <a:t> Atlas </a:t>
            </a:r>
            <a:r>
              <a:rPr lang="nb-NO" sz="2400" b="1" dirty="0" err="1"/>
              <a:t>Vector</a:t>
            </a:r>
            <a:r>
              <a:rPr lang="nb-NO" sz="2400" b="1" dirty="0"/>
              <a:t> </a:t>
            </a:r>
            <a:r>
              <a:rPr lang="nb-NO" sz="2400" b="1" dirty="0" err="1"/>
              <a:t>Search</a:t>
            </a: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Vespa </a:t>
            </a:r>
            <a:r>
              <a:rPr lang="nb-NO" sz="2400" b="1" dirty="0" err="1"/>
              <a:t>Search</a:t>
            </a: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 err="1"/>
              <a:t>Pinecone</a:t>
            </a:r>
            <a:r>
              <a:rPr lang="nb-NO" sz="2400" b="1" dirty="0"/>
              <a:t> Hybrid </a:t>
            </a:r>
            <a:r>
              <a:rPr lang="nb-NO" sz="2400" b="1" dirty="0" err="1"/>
              <a:t>Search</a:t>
            </a:r>
            <a:endParaRPr lang="nb-NO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 err="1"/>
              <a:t>OpenSearch</a:t>
            </a:r>
            <a:endParaRPr lang="nb-NO" sz="2133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8B83951B-8274-1437-422E-545634D82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4" y="241309"/>
            <a:ext cx="11182351" cy="1261897"/>
          </a:xfrm>
        </p:spPr>
        <p:txBody>
          <a:bodyPr>
            <a:normAutofit/>
          </a:bodyPr>
          <a:lstStyle/>
          <a:p>
            <a:r>
              <a:rPr lang="nb-NO" sz="3733">
                <a:latin typeface="+mn-lt"/>
              </a:rPr>
              <a:t>Søk og vektordatabase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210DCB1-3EBA-F445-ACC3-365CD05514C0}"/>
              </a:ext>
            </a:extLst>
          </p:cNvPr>
          <p:cNvSpPr/>
          <p:nvPr/>
        </p:nvSpPr>
        <p:spPr>
          <a:xfrm>
            <a:off x="8435202" y="2241754"/>
            <a:ext cx="1680628" cy="1959897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116" b="1" dirty="0">
                <a:solidFill>
                  <a:schemeClr val="bg2"/>
                </a:solidFill>
              </a:rPr>
              <a:t>Index store</a:t>
            </a:r>
            <a:br>
              <a:rPr lang="nb-NO" sz="2116" b="1" dirty="0">
                <a:solidFill>
                  <a:schemeClr val="bg2"/>
                </a:solidFill>
              </a:rPr>
            </a:br>
            <a:r>
              <a:rPr lang="nb-NO" sz="2116" b="1" dirty="0">
                <a:solidFill>
                  <a:schemeClr val="bg2"/>
                </a:solidFill>
              </a:rPr>
              <a:t>(Tekst + </a:t>
            </a:r>
            <a:r>
              <a:rPr lang="nb-NO" sz="2116" b="1" dirty="0" err="1">
                <a:solidFill>
                  <a:schemeClr val="bg2"/>
                </a:solidFill>
              </a:rPr>
              <a:t>vectors</a:t>
            </a:r>
            <a:r>
              <a:rPr lang="nb-NO" sz="2116" b="1" dirty="0">
                <a:solidFill>
                  <a:schemeClr val="bg2"/>
                </a:solidFill>
              </a:rPr>
              <a:t>)</a:t>
            </a:r>
            <a:endParaRPr lang="en-US" sz="2116" b="1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B76832-9525-0278-C75A-1DE08D82F1CB}"/>
              </a:ext>
            </a:extLst>
          </p:cNvPr>
          <p:cNvSpPr/>
          <p:nvPr/>
        </p:nvSpPr>
        <p:spPr>
          <a:xfrm>
            <a:off x="5650272" y="2634083"/>
            <a:ext cx="1592825" cy="918671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Hybrid</a:t>
            </a:r>
            <a:r>
              <a:rPr lang="nb-NO" sz="2400" b="1">
                <a:solidFill>
                  <a:schemeClr val="bg1"/>
                </a:solidFill>
              </a:rPr>
              <a:t> </a:t>
            </a:r>
            <a:r>
              <a:rPr lang="nb-NO" sz="2400" b="1">
                <a:solidFill>
                  <a:schemeClr val="bg2"/>
                </a:solidFill>
              </a:rPr>
              <a:t>Søk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37AB2FA3-A93F-961A-78C2-92D907CC011D}"/>
              </a:ext>
            </a:extLst>
          </p:cNvPr>
          <p:cNvSpPr/>
          <p:nvPr/>
        </p:nvSpPr>
        <p:spPr>
          <a:xfrm rot="5400000">
            <a:off x="7536575" y="2571085"/>
            <a:ext cx="605471" cy="1139985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407537-6911-6115-3112-605D30C59DA7}"/>
              </a:ext>
            </a:extLst>
          </p:cNvPr>
          <p:cNvSpPr txBox="1"/>
          <p:nvPr/>
        </p:nvSpPr>
        <p:spPr>
          <a:xfrm>
            <a:off x="8100180" y="4233526"/>
            <a:ext cx="38862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"value": </a:t>
            </a:r>
          </a:p>
          <a:p>
            <a:r>
              <a:rPr lang="en-US" sz="1600" b="1" dirty="0"/>
              <a:t>"@</a:t>
            </a:r>
            <a:r>
              <a:rPr lang="en-US" sz="1600" b="1" dirty="0" err="1"/>
              <a:t>search.score</a:t>
            </a:r>
            <a:r>
              <a:rPr lang="en-US" sz="1600" b="1" dirty="0"/>
              <a:t>": 1,</a:t>
            </a:r>
          </a:p>
          <a:p>
            <a:r>
              <a:rPr lang="en-US" sz="1600" b="1" dirty="0"/>
              <a:t>"content": “</a:t>
            </a:r>
            <a:br>
              <a:rPr lang="en-US" sz="1600" b="1" dirty="0"/>
            </a:br>
            <a:r>
              <a:rPr lang="en-US" sz="1600" b="1" dirty="0">
                <a:solidFill>
                  <a:srgbClr val="00B0F0"/>
                </a:solidFill>
              </a:rPr>
              <a:t>Network traffic can be fully isolated to your network</a:t>
            </a:r>
            <a:r>
              <a:rPr lang="en-US" sz="1600" b="1" dirty="0"/>
              <a:t>",</a:t>
            </a:r>
          </a:p>
          <a:p>
            <a:r>
              <a:rPr lang="en-US" sz="1600" b="1" dirty="0"/>
              <a:t>      "</a:t>
            </a:r>
            <a:r>
              <a:rPr lang="en-US" sz="1600" b="1" dirty="0" err="1"/>
              <a:t>content_vector</a:t>
            </a:r>
            <a:r>
              <a:rPr lang="en-US" sz="1600" b="1" dirty="0"/>
              <a:t>" 0.008099633  0.013640393,</a:t>
            </a:r>
          </a:p>
          <a:p>
            <a:r>
              <a:rPr lang="en-US" sz="1600" b="1" dirty="0"/>
              <a:t>        0.0052737766,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3EA085A-0CD9-1F08-B2CE-77FAE5C3E01C}"/>
              </a:ext>
            </a:extLst>
          </p:cNvPr>
          <p:cNvSpPr/>
          <p:nvPr/>
        </p:nvSpPr>
        <p:spPr>
          <a:xfrm>
            <a:off x="8100180" y="1507613"/>
            <a:ext cx="2320411" cy="663031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67" b="1">
                <a:solidFill>
                  <a:schemeClr val="bg2"/>
                </a:solidFill>
              </a:rPr>
              <a:t>Azure Cognitive Search</a:t>
            </a:r>
            <a:endParaRPr lang="en-US" sz="1867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47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A82B6A-EF31-E192-D6BA-E6D1FD06AA37}"/>
              </a:ext>
            </a:extLst>
          </p:cNvPr>
          <p:cNvSpPr/>
          <p:nvPr/>
        </p:nvSpPr>
        <p:spPr>
          <a:xfrm>
            <a:off x="3537591" y="3543158"/>
            <a:ext cx="3272324" cy="190215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Formatet ofte basert på spørsmål og svar</a:t>
            </a:r>
            <a:br>
              <a:rPr lang="nb-NO" sz="1600" b="1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nb-NO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b="1" dirty="0" err="1">
                <a:solidFill>
                  <a:schemeClr val="bg2">
                    <a:lumMod val="25000"/>
                  </a:schemeClr>
                </a:solidFill>
              </a:rPr>
              <a:t>Q:Hvor</a:t>
            </a: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 høy er en Peugeot 5008</a:t>
            </a:r>
            <a:br>
              <a:rPr lang="nb-NO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A: 164 cm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14" y="228387"/>
            <a:ext cx="11182180" cy="858431"/>
          </a:xfrm>
        </p:spPr>
        <p:txBody>
          <a:bodyPr>
            <a:normAutofit/>
          </a:bodyPr>
          <a:lstStyle/>
          <a:p>
            <a:r>
              <a:rPr lang="nb-NO" sz="4267">
                <a:latin typeface="+mn-lt"/>
              </a:rPr>
              <a:t>Fine-tuning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7368270" y="2845310"/>
            <a:ext cx="2376521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Prompt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936706" y="1424518"/>
            <a:ext cx="2112303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LLM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7550574" y="1994717"/>
            <a:ext cx="605471" cy="84350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8581915" y="2019527"/>
            <a:ext cx="605471" cy="84350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5400000">
            <a:off x="3284921" y="1174442"/>
            <a:ext cx="605471" cy="107975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318B78-355A-E2CC-EDDB-3F8F2C6787DE}"/>
              </a:ext>
            </a:extLst>
          </p:cNvPr>
          <p:cNvSpPr/>
          <p:nvPr/>
        </p:nvSpPr>
        <p:spPr>
          <a:xfrm>
            <a:off x="4117602" y="1402361"/>
            <a:ext cx="2112303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Fine-Tuning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C13564F-9FBE-7226-3D8B-99344A28FFC5}"/>
              </a:ext>
            </a:extLst>
          </p:cNvPr>
          <p:cNvSpPr/>
          <p:nvPr/>
        </p:nvSpPr>
        <p:spPr>
          <a:xfrm>
            <a:off x="4845515" y="1982019"/>
            <a:ext cx="605471" cy="79294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C6FE6B-06DD-5A51-49CA-887118E7509A}"/>
              </a:ext>
            </a:extLst>
          </p:cNvPr>
          <p:cNvSpPr/>
          <p:nvPr/>
        </p:nvSpPr>
        <p:spPr>
          <a:xfrm>
            <a:off x="7355569" y="1435631"/>
            <a:ext cx="2420040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Fine-tuned language model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75DC9C22-B3D2-693C-E37B-FE5E1A953F14}"/>
              </a:ext>
            </a:extLst>
          </p:cNvPr>
          <p:cNvSpPr/>
          <p:nvPr/>
        </p:nvSpPr>
        <p:spPr>
          <a:xfrm rot="5400000">
            <a:off x="6491621" y="1129992"/>
            <a:ext cx="605471" cy="111785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A7A95E-5A1B-D049-3B0E-EB2890E35E7C}"/>
              </a:ext>
            </a:extLst>
          </p:cNvPr>
          <p:cNvSpPr txBox="1"/>
          <p:nvPr/>
        </p:nvSpPr>
        <p:spPr>
          <a:xfrm>
            <a:off x="2351424" y="5805497"/>
            <a:ext cx="6095907" cy="87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40" b="1">
                <a:hlinkClick r:id="rId3"/>
              </a:rPr>
              <a:t>https://huggingface.co/datasets</a:t>
            </a:r>
            <a:endParaRPr lang="en-US" sz="2540" b="1"/>
          </a:p>
          <a:p>
            <a:pPr algn="ctr"/>
            <a:endParaRPr lang="en-US" sz="2540" b="1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21A037C-6DCF-4085-83AC-C2E8852152E2}"/>
              </a:ext>
            </a:extLst>
          </p:cNvPr>
          <p:cNvSpPr/>
          <p:nvPr/>
        </p:nvSpPr>
        <p:spPr>
          <a:xfrm>
            <a:off x="949406" y="2351603"/>
            <a:ext cx="2112303" cy="140326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00" b="1" dirty="0">
                <a:solidFill>
                  <a:schemeClr val="bg2"/>
                </a:solidFill>
              </a:rPr>
              <a:t>Krever GPU for modeller som skal kjøre lokalt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D0F25027-8C2F-AB81-705B-B3821087A4C5}"/>
              </a:ext>
            </a:extLst>
          </p:cNvPr>
          <p:cNvSpPr/>
          <p:nvPr/>
        </p:nvSpPr>
        <p:spPr>
          <a:xfrm>
            <a:off x="4257702" y="2606055"/>
            <a:ext cx="1759527" cy="1037061"/>
          </a:xfrm>
          <a:prstGeom prst="flowChartMagneticDisk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 dirty="0">
                <a:solidFill>
                  <a:schemeClr val="bg2"/>
                </a:solidFill>
              </a:rPr>
              <a:t>Datasett</a:t>
            </a:r>
            <a:endParaRPr lang="en-US" sz="2116" b="1" dirty="0">
              <a:solidFill>
                <a:schemeClr val="bg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A1A75C-E86E-5503-7B70-0F557A565639}"/>
              </a:ext>
            </a:extLst>
          </p:cNvPr>
          <p:cNvSpPr/>
          <p:nvPr/>
        </p:nvSpPr>
        <p:spPr>
          <a:xfrm>
            <a:off x="974619" y="3957143"/>
            <a:ext cx="2112303" cy="154708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00" b="1" dirty="0">
                <a:solidFill>
                  <a:schemeClr val="bg2"/>
                </a:solidFill>
              </a:rPr>
              <a:t>Krever datasett i et riktig definert format</a:t>
            </a:r>
          </a:p>
        </p:txBody>
      </p:sp>
      <p:grpSp>
        <p:nvGrpSpPr>
          <p:cNvPr id="2" name="Group 1245">
            <a:extLst>
              <a:ext uri="{FF2B5EF4-FFF2-40B4-BE49-F238E27FC236}">
                <a16:creationId xmlns:a16="http://schemas.microsoft.com/office/drawing/2014/main" id="{94653B45-A71F-2EEC-387F-8ABD7B30652F}"/>
              </a:ext>
            </a:extLst>
          </p:cNvPr>
          <p:cNvGrpSpPr>
            <a:grpSpLocks noChangeAspect="1"/>
          </p:cNvGrpSpPr>
          <p:nvPr/>
        </p:nvGrpSpPr>
        <p:grpSpPr>
          <a:xfrm>
            <a:off x="8121648" y="3396518"/>
            <a:ext cx="869763" cy="1307837"/>
            <a:chOff x="2559051" y="11390313"/>
            <a:chExt cx="431801" cy="649288"/>
          </a:xfrm>
        </p:grpSpPr>
        <p:sp>
          <p:nvSpPr>
            <p:cNvPr id="4" name="Freeform 663">
              <a:extLst>
                <a:ext uri="{FF2B5EF4-FFF2-40B4-BE49-F238E27FC236}">
                  <a16:creationId xmlns:a16="http://schemas.microsoft.com/office/drawing/2014/main" id="{B6FC5DD7-AE31-2024-3744-F77031EFE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Freeform 664">
              <a:extLst>
                <a:ext uri="{FF2B5EF4-FFF2-40B4-BE49-F238E27FC236}">
                  <a16:creationId xmlns:a16="http://schemas.microsoft.com/office/drawing/2014/main" id="{D23F052C-39F0-D646-EF43-B7D9BDD8F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5">
              <a:extLst>
                <a:ext uri="{FF2B5EF4-FFF2-40B4-BE49-F238E27FC236}">
                  <a16:creationId xmlns:a16="http://schemas.microsoft.com/office/drawing/2014/main" id="{44120916-FB3E-C02C-4383-77CCD1C91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6">
              <a:extLst>
                <a:ext uri="{FF2B5EF4-FFF2-40B4-BE49-F238E27FC236}">
                  <a16:creationId xmlns:a16="http://schemas.microsoft.com/office/drawing/2014/main" id="{2B44460E-FAA7-4EC8-7A2B-EF80E568C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7">
              <a:extLst>
                <a:ext uri="{FF2B5EF4-FFF2-40B4-BE49-F238E27FC236}">
                  <a16:creationId xmlns:a16="http://schemas.microsoft.com/office/drawing/2014/main" id="{9B065170-B396-AF45-54DF-9609F7281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62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B35B8AB3-E4F0-7348-E7D6-E23DF55C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787" y="602775"/>
            <a:ext cx="10585450" cy="470898"/>
          </a:xfrm>
        </p:spPr>
        <p:txBody>
          <a:bodyPr/>
          <a:lstStyle/>
          <a:p>
            <a:r>
              <a:rPr lang="en-US" sz="3400" err="1"/>
              <a:t>Bildedeteksjon</a:t>
            </a:r>
            <a:r>
              <a:rPr lang="en-US" sz="3400"/>
              <a:t> </a:t>
            </a:r>
            <a:r>
              <a:rPr lang="en-US" sz="3400" err="1"/>
              <a:t>og</a:t>
            </a:r>
            <a:r>
              <a:rPr lang="en-US" sz="3400"/>
              <a:t> </a:t>
            </a:r>
            <a:r>
              <a:rPr lang="en-US" sz="3400" err="1"/>
              <a:t>hente</a:t>
            </a:r>
            <a:r>
              <a:rPr lang="en-US" sz="3400"/>
              <a:t> </a:t>
            </a:r>
            <a:r>
              <a:rPr lang="en-US" sz="3400" err="1"/>
              <a:t>ut</a:t>
            </a:r>
            <a:r>
              <a:rPr lang="en-US" sz="3400"/>
              <a:t> </a:t>
            </a:r>
            <a:r>
              <a:rPr lang="en-US" sz="3400" err="1"/>
              <a:t>kontekst</a:t>
            </a:r>
            <a:endParaRPr lang="en-US" sz="34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8CB6B0-FACA-B399-08B8-E0DE3B1D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354" y="1224489"/>
            <a:ext cx="9740170" cy="485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279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62883" y="511771"/>
            <a:ext cx="10751340" cy="54599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56" b="1" spc="-49">
                <a:ln w="317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Segoe UI" pitchFamily="34" charset="0"/>
              </a:rPr>
              <a:t>Fine-tuning</a:t>
            </a:r>
          </a:p>
        </p:txBody>
      </p:sp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B2DD958A-9F04-FF79-10CF-F90F1C6691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6180" y="1288434"/>
            <a:ext cx="10254091" cy="48202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Støttes bare med GPT 3.5 Turbo </a:t>
            </a:r>
            <a:r>
              <a:rPr lang="nb-NO" sz="2400" dirty="0"/>
              <a:t>(GPT-4 i Private Beta)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sz="2400" b="1" dirty="0"/>
              <a:t>Andre modeller har også støtte for det</a:t>
            </a:r>
            <a:r>
              <a:rPr lang="nb-NO" sz="2400" dirty="0"/>
              <a:t>
Bør ha minst 100 (anbefales 1000) eksempler med data for å forbedre modellen
Datastrukturen må være i JSONL
Finjusterte modeller har kostnad på 7 $ per time (i tillegg til tokens kostnad) 
Andre LLM-er støtter en adapterbasert innstilling (</a:t>
            </a:r>
            <a:r>
              <a:rPr lang="nb-NO" sz="2400" dirty="0" err="1"/>
              <a:t>plug</a:t>
            </a:r>
            <a:r>
              <a:rPr lang="nb-NO" sz="2400" dirty="0"/>
              <a:t> and play)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A1EC53-C0AC-EABD-FC0D-57BADB7029F2}"/>
              </a:ext>
            </a:extLst>
          </p:cNvPr>
          <p:cNvSpPr/>
          <p:nvPr/>
        </p:nvSpPr>
        <p:spPr>
          <a:xfrm>
            <a:off x="7246296" y="5578542"/>
            <a:ext cx="4036536" cy="811020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4267" b="1">
                <a:solidFill>
                  <a:schemeClr val="bg2"/>
                </a:solidFill>
              </a:rPr>
              <a:t>LLaMa2 LLM</a:t>
            </a:r>
            <a:endParaRPr lang="en-US" sz="4267" b="1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F861D9-9942-D243-1AD5-ACA5767CEFA7}"/>
              </a:ext>
            </a:extLst>
          </p:cNvPr>
          <p:cNvSpPr/>
          <p:nvPr/>
        </p:nvSpPr>
        <p:spPr>
          <a:xfrm>
            <a:off x="7550305" y="4938279"/>
            <a:ext cx="3715659" cy="68541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 err="1">
                <a:solidFill>
                  <a:schemeClr val="tx1">
                    <a:lumMod val="75000"/>
                  </a:schemeClr>
                </a:solidFill>
              </a:rPr>
              <a:t>RuterGPT</a:t>
            </a:r>
            <a:endParaRPr lang="en-US" sz="3200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2EAF798-332E-A0CB-87BC-9F8208010E1E}"/>
              </a:ext>
            </a:extLst>
          </p:cNvPr>
          <p:cNvSpPr/>
          <p:nvPr/>
        </p:nvSpPr>
        <p:spPr>
          <a:xfrm>
            <a:off x="9622491" y="3886786"/>
            <a:ext cx="2252009" cy="811020"/>
          </a:xfrm>
          <a:prstGeom prst="wedgeRectCallout">
            <a:avLst>
              <a:gd name="adj1" fmla="val -36563"/>
              <a:gd name="adj2" fmla="val 76786"/>
            </a:avLst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Bedre støtte på norsk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6BC73F-CEDF-515E-79CF-8766C2ED7501}"/>
              </a:ext>
            </a:extLst>
          </p:cNvPr>
          <p:cNvSpPr/>
          <p:nvPr/>
        </p:nvSpPr>
        <p:spPr>
          <a:xfrm>
            <a:off x="2185961" y="5231135"/>
            <a:ext cx="4036536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Fine-tuning Adapter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A227B26-3047-6DF7-E024-66404D7F137E}"/>
              </a:ext>
            </a:extLst>
          </p:cNvPr>
          <p:cNvSpPr/>
          <p:nvPr/>
        </p:nvSpPr>
        <p:spPr>
          <a:xfrm>
            <a:off x="6240206" y="5184878"/>
            <a:ext cx="1009445" cy="7734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8250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387032"/>
            <a:ext cx="11182351" cy="1261897"/>
          </a:xfrm>
        </p:spPr>
        <p:txBody>
          <a:bodyPr/>
          <a:lstStyle/>
          <a:p>
            <a:r>
              <a:rPr lang="nb-NO" dirty="0"/>
              <a:t>Hva skal man velge? 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50D8071-7C0A-F897-2391-24853C9F4E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9289" y="1701798"/>
            <a:ext cx="11198620" cy="4584701"/>
          </a:xfrm>
        </p:spPr>
        <p:txBody>
          <a:bodyPr>
            <a:normAutofit/>
          </a:bodyPr>
          <a:lstStyle/>
          <a:p>
            <a:r>
              <a:rPr lang="en-US" sz="2400" b="1" dirty="0"/>
              <a:t>Et </a:t>
            </a:r>
            <a:r>
              <a:rPr lang="en-US" sz="2400" b="1" dirty="0" err="1"/>
              <a:t>veldig</a:t>
            </a:r>
            <a:r>
              <a:rPr lang="en-US" sz="2400" b="1" dirty="0"/>
              <a:t> </a:t>
            </a:r>
            <a:r>
              <a:rPr lang="en-US" sz="2400" b="1" dirty="0" err="1"/>
              <a:t>bevegelig</a:t>
            </a:r>
            <a:r>
              <a:rPr lang="en-US" sz="2400" b="1" dirty="0"/>
              <a:t> </a:t>
            </a:r>
            <a:r>
              <a:rPr lang="en-US" sz="2400" b="1" dirty="0" err="1"/>
              <a:t>økosystem</a:t>
            </a:r>
            <a:endParaRPr lang="en-US" sz="2400" b="1" dirty="0"/>
          </a:p>
          <a:p>
            <a:pPr lvl="1"/>
            <a:r>
              <a:rPr lang="en-US" sz="2200" dirty="0" err="1"/>
              <a:t>Standardisert</a:t>
            </a:r>
            <a:r>
              <a:rPr lang="en-US" sz="2200" dirty="0"/>
              <a:t> </a:t>
            </a:r>
            <a:r>
              <a:rPr lang="en-US" sz="2200" dirty="0" err="1"/>
              <a:t>kontra</a:t>
            </a:r>
            <a:r>
              <a:rPr lang="en-US" sz="2200" dirty="0"/>
              <a:t> </a:t>
            </a:r>
            <a:r>
              <a:rPr lang="en-US" sz="2200" dirty="0" err="1"/>
              <a:t>bygge</a:t>
            </a:r>
            <a:r>
              <a:rPr lang="en-US" sz="2200" dirty="0"/>
              <a:t> </a:t>
            </a:r>
            <a:r>
              <a:rPr lang="en-US" sz="2200" dirty="0" err="1"/>
              <a:t>selv</a:t>
            </a:r>
            <a:endParaRPr lang="en-US" sz="2200" dirty="0"/>
          </a:p>
          <a:p>
            <a:r>
              <a:rPr lang="en-US" sz="2400" b="1" dirty="0"/>
              <a:t>SaaS LLM vs Open Source LLM?</a:t>
            </a:r>
          </a:p>
          <a:p>
            <a:pPr lvl="1"/>
            <a:r>
              <a:rPr lang="en-US" sz="2200" dirty="0"/>
              <a:t>SaaS </a:t>
            </a:r>
            <a:r>
              <a:rPr lang="en-US" sz="2200" dirty="0" err="1"/>
              <a:t>basert</a:t>
            </a:r>
            <a:r>
              <a:rPr lang="en-US" sz="2200" dirty="0"/>
              <a:t> (</a:t>
            </a:r>
            <a:r>
              <a:rPr lang="en-US" sz="2200" dirty="0" err="1"/>
              <a:t>OpenAI</a:t>
            </a:r>
            <a:r>
              <a:rPr lang="en-US" sz="2200" dirty="0"/>
              <a:t>) er </a:t>
            </a:r>
            <a:r>
              <a:rPr lang="en-US" sz="2200" dirty="0" err="1"/>
              <a:t>gir</a:t>
            </a:r>
            <a:r>
              <a:rPr lang="en-US" sz="2200" dirty="0"/>
              <a:t> best </a:t>
            </a:r>
            <a:r>
              <a:rPr lang="en-US" sz="2200" dirty="0" err="1"/>
              <a:t>forståelse</a:t>
            </a:r>
            <a:endParaRPr lang="en-US" sz="2200" dirty="0"/>
          </a:p>
          <a:p>
            <a:pPr lvl="1"/>
            <a:r>
              <a:rPr lang="en-US" sz="2200" dirty="0" err="1"/>
              <a:t>Kjøre</a:t>
            </a:r>
            <a:r>
              <a:rPr lang="en-US" sz="2200" dirty="0"/>
              <a:t> </a:t>
            </a:r>
            <a:r>
              <a:rPr lang="en-US" sz="2200" dirty="0" err="1"/>
              <a:t>lokalt</a:t>
            </a:r>
            <a:r>
              <a:rPr lang="en-US" sz="2200" dirty="0"/>
              <a:t> </a:t>
            </a:r>
            <a:r>
              <a:rPr lang="en-US" sz="2200" dirty="0" err="1"/>
              <a:t>gir</a:t>
            </a:r>
            <a:r>
              <a:rPr lang="en-US" sz="2200" dirty="0"/>
              <a:t> </a:t>
            </a:r>
            <a:r>
              <a:rPr lang="en-US" sz="2200" dirty="0" err="1"/>
              <a:t>raskest</a:t>
            </a:r>
            <a:r>
              <a:rPr lang="en-US" sz="2200" dirty="0"/>
              <a:t> </a:t>
            </a:r>
            <a:r>
              <a:rPr lang="en-US" sz="2200" dirty="0" err="1"/>
              <a:t>respons</a:t>
            </a:r>
            <a:endParaRPr lang="en-US" sz="2200" dirty="0"/>
          </a:p>
          <a:p>
            <a:pPr lvl="1"/>
            <a:r>
              <a:rPr lang="en-US" sz="2200" dirty="0" err="1"/>
              <a:t>Litt</a:t>
            </a:r>
            <a:r>
              <a:rPr lang="en-US" sz="2200" dirty="0"/>
              <a:t> </a:t>
            </a:r>
            <a:r>
              <a:rPr lang="en-US" sz="2200" dirty="0" err="1"/>
              <a:t>avhengig</a:t>
            </a:r>
            <a:r>
              <a:rPr lang="en-US" sz="2200" dirty="0"/>
              <a:t> av use-case</a:t>
            </a:r>
          </a:p>
          <a:p>
            <a:r>
              <a:rPr lang="en-US" sz="2400" b="1" dirty="0"/>
              <a:t>Fine-tuning </a:t>
            </a:r>
            <a:r>
              <a:rPr lang="en-US" sz="2400" b="1" dirty="0" err="1"/>
              <a:t>og</a:t>
            </a:r>
            <a:r>
              <a:rPr lang="en-US" sz="2400" b="1" dirty="0"/>
              <a:t> </a:t>
            </a:r>
            <a:r>
              <a:rPr lang="en-US" sz="2400" b="1" dirty="0" err="1"/>
              <a:t>kjøring</a:t>
            </a:r>
            <a:r>
              <a:rPr lang="en-US" sz="2400" b="1" dirty="0"/>
              <a:t> </a:t>
            </a:r>
            <a:r>
              <a:rPr lang="en-US" sz="2400" b="1" dirty="0" err="1"/>
              <a:t>lokalt</a:t>
            </a:r>
            <a:r>
              <a:rPr lang="en-US" sz="2400" b="1" dirty="0"/>
              <a:t> </a:t>
            </a:r>
            <a:r>
              <a:rPr lang="en-US" sz="2400" b="1" dirty="0" err="1"/>
              <a:t>krever</a:t>
            </a:r>
            <a:r>
              <a:rPr lang="en-US" sz="2400" b="1" dirty="0"/>
              <a:t> </a:t>
            </a:r>
            <a:r>
              <a:rPr lang="en-US" sz="2400" b="1" dirty="0" err="1"/>
              <a:t>dedikert</a:t>
            </a:r>
            <a:r>
              <a:rPr lang="en-US" sz="2400" b="1" dirty="0"/>
              <a:t> </a:t>
            </a:r>
            <a:r>
              <a:rPr lang="en-US" sz="2400" b="1" dirty="0" err="1"/>
              <a:t>maskinvare</a:t>
            </a:r>
            <a:endParaRPr lang="en-US" sz="2400" b="1" dirty="0"/>
          </a:p>
          <a:p>
            <a:r>
              <a:rPr lang="en-US" sz="2400" b="1" dirty="0"/>
              <a:t>Fine tuning </a:t>
            </a:r>
            <a:r>
              <a:rPr lang="en-US" sz="2400" b="1" dirty="0" err="1"/>
              <a:t>kontra</a:t>
            </a:r>
            <a:r>
              <a:rPr lang="en-US" sz="2400" b="1" dirty="0"/>
              <a:t> Grounding for </a:t>
            </a:r>
            <a:r>
              <a:rPr lang="en-US" sz="2400" b="1" dirty="0" err="1"/>
              <a:t>egne</a:t>
            </a:r>
            <a:r>
              <a:rPr lang="en-US" sz="2400" b="1" dirty="0"/>
              <a:t> </a:t>
            </a:r>
            <a:r>
              <a:rPr lang="en-US" sz="2400" b="1" dirty="0" err="1"/>
              <a:t>datakilder</a:t>
            </a:r>
            <a:endParaRPr lang="en-US" sz="2400" b="1" dirty="0"/>
          </a:p>
          <a:p>
            <a:pPr lvl="1"/>
            <a:r>
              <a:rPr lang="en-US" sz="2200" dirty="0"/>
              <a:t>Grounding </a:t>
            </a:r>
            <a:r>
              <a:rPr lang="en-US" sz="2200" dirty="0" err="1"/>
              <a:t>alltid</a:t>
            </a:r>
            <a:r>
              <a:rPr lang="en-US" sz="2200" dirty="0"/>
              <a:t> </a:t>
            </a:r>
            <a:r>
              <a:rPr lang="en-US" sz="2200" dirty="0" err="1"/>
              <a:t>bedre</a:t>
            </a:r>
            <a:r>
              <a:rPr lang="en-US" sz="2200" dirty="0"/>
              <a:t> for </a:t>
            </a:r>
            <a:r>
              <a:rPr lang="en-US" sz="2200" dirty="0" err="1"/>
              <a:t>ustruktuert</a:t>
            </a:r>
            <a:r>
              <a:rPr lang="en-US" sz="2200" dirty="0"/>
              <a:t> data </a:t>
            </a:r>
            <a:r>
              <a:rPr lang="en-US" sz="2200" dirty="0" err="1"/>
              <a:t>kilder</a:t>
            </a:r>
            <a:endParaRPr lang="en-US" sz="2200" dirty="0"/>
          </a:p>
          <a:p>
            <a:pPr lvl="1"/>
            <a:r>
              <a:rPr lang="en-US" sz="2200" dirty="0"/>
              <a:t>Grounding </a:t>
            </a:r>
            <a:r>
              <a:rPr lang="en-US" sz="2200" dirty="0" err="1"/>
              <a:t>krever</a:t>
            </a:r>
            <a:r>
              <a:rPr lang="en-US" sz="2200" dirty="0"/>
              <a:t> </a:t>
            </a:r>
            <a:r>
              <a:rPr lang="en-US" sz="2200" dirty="0" err="1"/>
              <a:t>alltid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del </a:t>
            </a:r>
            <a:r>
              <a:rPr lang="en-US" sz="2200" dirty="0" err="1"/>
              <a:t>mer</a:t>
            </a:r>
            <a:r>
              <a:rPr lang="en-US" sz="2200" dirty="0"/>
              <a:t> </a:t>
            </a:r>
            <a:r>
              <a:rPr lang="en-US" sz="2200" dirty="0" err="1"/>
              <a:t>bevelige</a:t>
            </a:r>
            <a:r>
              <a:rPr lang="en-US" sz="2200" dirty="0"/>
              <a:t> </a:t>
            </a:r>
            <a:r>
              <a:rPr lang="en-US" sz="2200" dirty="0" err="1"/>
              <a:t>deler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8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75C91B9-11ED-1E1A-2C73-79C7A52D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4" y="241309"/>
            <a:ext cx="11182351" cy="761991"/>
          </a:xfrm>
        </p:spPr>
        <p:txBody>
          <a:bodyPr>
            <a:normAutofit/>
          </a:bodyPr>
          <a:lstStyle/>
          <a:p>
            <a:r>
              <a:rPr lang="en-US" b="1" err="1">
                <a:latin typeface="+mn-lt"/>
              </a:rPr>
              <a:t>Hva</a:t>
            </a:r>
            <a:r>
              <a:rPr lang="en-US" b="1">
                <a:latin typeface="+mn-lt"/>
              </a:rPr>
              <a:t> </a:t>
            </a:r>
            <a:r>
              <a:rPr lang="en-US" b="1" err="1">
                <a:latin typeface="+mn-lt"/>
              </a:rPr>
              <a:t>har</a:t>
            </a:r>
            <a:r>
              <a:rPr lang="en-US" b="1">
                <a:latin typeface="+mn-lt"/>
              </a:rPr>
              <a:t> </a:t>
            </a:r>
            <a:r>
              <a:rPr lang="en-US" b="1" err="1">
                <a:latin typeface="+mn-lt"/>
              </a:rPr>
              <a:t>skyleverandørene</a:t>
            </a:r>
            <a:r>
              <a:rPr lang="en-US" b="1">
                <a:latin typeface="+mn-lt"/>
              </a:rPr>
              <a:t> av </a:t>
            </a:r>
            <a:r>
              <a:rPr lang="en-US" b="1" err="1">
                <a:latin typeface="+mn-lt"/>
              </a:rPr>
              <a:t>funksjonalitet</a:t>
            </a:r>
            <a:r>
              <a:rPr lang="en-US" b="1">
                <a:latin typeface="+mn-lt"/>
              </a:rPr>
              <a:t>?</a:t>
            </a:r>
            <a:endParaRPr lang="nb-NO" b="1"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66A32-AB20-4016-A8CA-35B32E93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900617"/>
              </p:ext>
            </p:extLst>
          </p:nvPr>
        </p:nvGraphicFramePr>
        <p:xfrm>
          <a:off x="504834" y="1134905"/>
          <a:ext cx="10986700" cy="4789506"/>
        </p:xfrm>
        <a:graphic>
          <a:graphicData uri="http://schemas.openxmlformats.org/drawingml/2006/table">
            <a:tbl>
              <a:tblPr/>
              <a:tblGrid>
                <a:gridCol w="2746675">
                  <a:extLst>
                    <a:ext uri="{9D8B030D-6E8A-4147-A177-3AD203B41FA5}">
                      <a16:colId xmlns:a16="http://schemas.microsoft.com/office/drawing/2014/main" val="352554092"/>
                    </a:ext>
                  </a:extLst>
                </a:gridCol>
                <a:gridCol w="2746675">
                  <a:extLst>
                    <a:ext uri="{9D8B030D-6E8A-4147-A177-3AD203B41FA5}">
                      <a16:colId xmlns:a16="http://schemas.microsoft.com/office/drawing/2014/main" val="548591656"/>
                    </a:ext>
                  </a:extLst>
                </a:gridCol>
                <a:gridCol w="2746675">
                  <a:extLst>
                    <a:ext uri="{9D8B030D-6E8A-4147-A177-3AD203B41FA5}">
                      <a16:colId xmlns:a16="http://schemas.microsoft.com/office/drawing/2014/main" val="435318731"/>
                    </a:ext>
                  </a:extLst>
                </a:gridCol>
                <a:gridCol w="2746675">
                  <a:extLst>
                    <a:ext uri="{9D8B030D-6E8A-4147-A177-3AD203B41FA5}">
                      <a16:colId xmlns:a16="http://schemas.microsoft.com/office/drawing/2014/main" val="785897925"/>
                    </a:ext>
                  </a:extLst>
                </a:gridCol>
              </a:tblGrid>
              <a:tr h="307915">
                <a:tc>
                  <a:txBody>
                    <a:bodyPr/>
                    <a:lstStyle/>
                    <a:p>
                      <a:r>
                        <a:rPr lang="en-US" sz="1500" b="1" err="1">
                          <a:effectLst/>
                        </a:rPr>
                        <a:t>Funksjonalitet</a:t>
                      </a:r>
                      <a:endParaRPr lang="en-US" sz="1500" b="1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Google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Microsoft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Amazon Web Services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53390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Service/Runtime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Vertex AI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Azure OpenAI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Bedrock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99045"/>
                  </a:ext>
                </a:extLst>
              </a:tr>
              <a:tr h="53143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Models available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PaLM, LLaMa2, Falcon, Claude2*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GPT, LLaMa2, Falcon, Databricks Dolly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Titan, Claude2, Cohere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40309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Models Code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Code-Bison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Codex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83102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Models Security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Sec-PaLM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err="1">
                          <a:effectLst/>
                        </a:rPr>
                        <a:t>Tbd</a:t>
                      </a:r>
                      <a:r>
                        <a:rPr lang="en-US" sz="1500">
                          <a:effectLst/>
                        </a:rPr>
                        <a:t>*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08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Models Catalog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Model Garden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Model Catalog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Model Providers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8919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Token Size FM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32k (PaLM2)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32k (GPT4)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8k (Titan)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855141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Availability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69590"/>
                  </a:ext>
                </a:extLst>
              </a:tr>
              <a:tr h="53143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Integration framework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Vertex AI Extensions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Microsoft Semantic Kernel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74572"/>
                  </a:ext>
                </a:extLst>
              </a:tr>
              <a:tr h="307915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Safety filter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Azure AI Content Safety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668399"/>
                  </a:ext>
                </a:extLst>
              </a:tr>
              <a:tr h="704243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Fine-tuning support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Code-bison(</a:t>
                      </a:r>
                      <a:r>
                        <a:rPr lang="en-US" sz="1500" err="1">
                          <a:effectLst/>
                        </a:rPr>
                        <a:t>PaLM</a:t>
                      </a:r>
                      <a:r>
                        <a:rPr lang="en-US" sz="1500">
                          <a:effectLst/>
                        </a:rPr>
                        <a:t>), text-bison(</a:t>
                      </a:r>
                      <a:r>
                        <a:rPr lang="en-US" sz="1500" err="1">
                          <a:effectLst/>
                        </a:rPr>
                        <a:t>PaLM</a:t>
                      </a:r>
                      <a:r>
                        <a:rPr lang="en-US" sz="1500">
                          <a:effectLst/>
                        </a:rPr>
                        <a:t>)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GPT-3.5 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effectLst/>
                      </a:endParaRP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02260"/>
                  </a:ext>
                </a:extLst>
              </a:tr>
              <a:tr h="498123">
                <a:tc>
                  <a:txBody>
                    <a:bodyPr/>
                    <a:lstStyle/>
                    <a:p>
                      <a:r>
                        <a:rPr lang="en-US" sz="1500" b="1">
                          <a:effectLst/>
                        </a:rPr>
                        <a:t>LLM Agent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Vertex AI Conversation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Power Virtual agents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Bedrock Agents, Amazon Lex</a:t>
                      </a:r>
                    </a:p>
                  </a:txBody>
                  <a:tcPr marL="91428" marR="91428" marT="42197" marB="421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32466"/>
                  </a:ext>
                </a:extLst>
              </a:tr>
            </a:tbl>
          </a:graphicData>
        </a:graphic>
      </p:graphicFrame>
      <p:sp>
        <p:nvSpPr>
          <p:cNvPr id="2" name="TekstSylinder 1">
            <a:extLst>
              <a:ext uri="{FF2B5EF4-FFF2-40B4-BE49-F238E27FC236}">
                <a16:creationId xmlns:a16="http://schemas.microsoft.com/office/drawing/2014/main" id="{23EAF375-3D83-A4CB-45A2-80A5BD84F310}"/>
              </a:ext>
            </a:extLst>
          </p:cNvPr>
          <p:cNvSpPr txBox="1"/>
          <p:nvPr/>
        </p:nvSpPr>
        <p:spPr>
          <a:xfrm>
            <a:off x="1799578" y="6056016"/>
            <a:ext cx="85928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400">
                <a:hlinkClick r:id="rId2"/>
              </a:rPr>
              <a:t>gpt-ai/cloudgpt.md at main · msandbu/gpt-ai (github.com)</a:t>
            </a:r>
            <a:endParaRPr lang="nb-NO" sz="2400"/>
          </a:p>
        </p:txBody>
      </p:sp>
    </p:spTree>
    <p:extLst>
      <p:ext uri="{BB962C8B-B14F-4D97-AF65-F5344CB8AC3E}">
        <p14:creationId xmlns:p14="http://schemas.microsoft.com/office/powerpoint/2010/main" val="2013282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Sylinder 4">
            <a:extLst>
              <a:ext uri="{FF2B5EF4-FFF2-40B4-BE49-F238E27FC236}">
                <a16:creationId xmlns:a16="http://schemas.microsoft.com/office/drawing/2014/main" id="{0EF38D6D-564C-174A-1039-86741A69B03B}"/>
              </a:ext>
            </a:extLst>
          </p:cNvPr>
          <p:cNvSpPr txBox="1"/>
          <p:nvPr/>
        </p:nvSpPr>
        <p:spPr>
          <a:xfrm>
            <a:off x="1803400" y="6114772"/>
            <a:ext cx="8318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2400">
                <a:hlinkClick r:id="rId2"/>
              </a:rPr>
              <a:t>gpt-ai/cloudgpt.md at main · msandbu/gpt-ai (github.com)</a:t>
            </a:r>
            <a:endParaRPr lang="nb-NO" sz="240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EA3DC1-C76A-3C06-52F7-11FFF07D59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073277"/>
              </p:ext>
            </p:extLst>
          </p:nvPr>
        </p:nvGraphicFramePr>
        <p:xfrm>
          <a:off x="924460" y="512395"/>
          <a:ext cx="10076380" cy="4456044"/>
        </p:xfrm>
        <a:graphic>
          <a:graphicData uri="http://schemas.openxmlformats.org/drawingml/2006/table">
            <a:tbl>
              <a:tblPr/>
              <a:tblGrid>
                <a:gridCol w="2519095">
                  <a:extLst>
                    <a:ext uri="{9D8B030D-6E8A-4147-A177-3AD203B41FA5}">
                      <a16:colId xmlns:a16="http://schemas.microsoft.com/office/drawing/2014/main" val="2736079281"/>
                    </a:ext>
                  </a:extLst>
                </a:gridCol>
                <a:gridCol w="2519095">
                  <a:extLst>
                    <a:ext uri="{9D8B030D-6E8A-4147-A177-3AD203B41FA5}">
                      <a16:colId xmlns:a16="http://schemas.microsoft.com/office/drawing/2014/main" val="2538040930"/>
                    </a:ext>
                  </a:extLst>
                </a:gridCol>
                <a:gridCol w="2519095">
                  <a:extLst>
                    <a:ext uri="{9D8B030D-6E8A-4147-A177-3AD203B41FA5}">
                      <a16:colId xmlns:a16="http://schemas.microsoft.com/office/drawing/2014/main" val="642348681"/>
                    </a:ext>
                  </a:extLst>
                </a:gridCol>
                <a:gridCol w="2519095">
                  <a:extLst>
                    <a:ext uri="{9D8B030D-6E8A-4147-A177-3AD203B41FA5}">
                      <a16:colId xmlns:a16="http://schemas.microsoft.com/office/drawing/2014/main" val="995303886"/>
                    </a:ext>
                  </a:extLst>
                </a:gridCol>
              </a:tblGrid>
              <a:tr h="364195">
                <a:tc>
                  <a:txBody>
                    <a:bodyPr/>
                    <a:lstStyle/>
                    <a:p>
                      <a:r>
                        <a:rPr lang="en-US" sz="1600" b="1" err="1">
                          <a:effectLst/>
                        </a:rPr>
                        <a:t>Funksjonalitet</a:t>
                      </a:r>
                      <a:endParaRPr lang="en-US" sz="1600" b="1">
                        <a:effectLst/>
                      </a:endParaRP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Google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Microsoft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Amazon Web Services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70815"/>
                  </a:ext>
                </a:extLst>
              </a:tr>
              <a:tr h="878355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Vector database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Cloud SQL (Pgvector), AlloyDB, Vertex AI Vector Search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Azure Cosmos DB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Amazon RDS (</a:t>
                      </a:r>
                      <a:r>
                        <a:rPr lang="en-US" sz="1600" err="1">
                          <a:effectLst/>
                        </a:rPr>
                        <a:t>Pgvector</a:t>
                      </a:r>
                      <a:r>
                        <a:rPr lang="en-US" sz="1600">
                          <a:effectLst/>
                        </a:rPr>
                        <a:t>)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427676"/>
                  </a:ext>
                </a:extLst>
              </a:tr>
              <a:tr h="62127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Embedding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Text embedding API Gecko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Ada OpenAI Embedding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Titan Embeddings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77023"/>
                  </a:ext>
                </a:extLst>
              </a:tr>
              <a:tr h="62127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Integration services - Langchain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Vertex AI, Google Search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Azure Cognitive Search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55741"/>
                  </a:ext>
                </a:extLst>
              </a:tr>
              <a:tr h="62127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Code assistant-based AI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Duet AI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Github</a:t>
                      </a:r>
                      <a:r>
                        <a:rPr lang="en-US" sz="1600">
                          <a:effectLst/>
                        </a:rPr>
                        <a:t> Copilot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Amazon Code Whisperer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015776"/>
                  </a:ext>
                </a:extLst>
              </a:tr>
              <a:tr h="364195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Collaboration GPT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Duet AI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Microsoft Copilot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24535"/>
                  </a:ext>
                </a:extLst>
              </a:tr>
              <a:tr h="364195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Digital Watermarking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Synthid</a:t>
                      </a:r>
                      <a:r>
                        <a:rPr lang="en-US" sz="1600">
                          <a:effectLst/>
                        </a:rPr>
                        <a:t> (Image)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effectLst/>
                      </a:endParaRP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9839"/>
                  </a:ext>
                </a:extLst>
              </a:tr>
              <a:tr h="621276">
                <a:tc>
                  <a:txBody>
                    <a:bodyPr/>
                    <a:lstStyle/>
                    <a:p>
                      <a:r>
                        <a:rPr lang="en-US" sz="1600" b="1">
                          <a:effectLst/>
                        </a:rPr>
                        <a:t>Security Powered LLM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Security Command Center AI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Microsoft Security Copilot</a:t>
                      </a:r>
                    </a:p>
                  </a:txBody>
                  <a:tcPr marL="116044" marR="116044" marT="53557" marB="535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85693" marR="85693" marT="42845" marB="428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802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7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C83EB-FADC-4873-7E77-E351A1D6D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Hvordan sy det sammen? </a:t>
            </a:r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B5208A-F574-7B72-4631-C920B68DDF93}"/>
              </a:ext>
            </a:extLst>
          </p:cNvPr>
          <p:cNvSpPr/>
          <p:nvPr/>
        </p:nvSpPr>
        <p:spPr>
          <a:xfrm>
            <a:off x="3581401" y="4907285"/>
            <a:ext cx="4558796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Grunnmodel (LLM) 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805147-95B5-DD93-2600-458DA2D511F9}"/>
              </a:ext>
            </a:extLst>
          </p:cNvPr>
          <p:cNvSpPr/>
          <p:nvPr/>
        </p:nvSpPr>
        <p:spPr>
          <a:xfrm>
            <a:off x="2224060" y="4050035"/>
            <a:ext cx="532608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Integrasjonsrammeverk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43376F-AC7F-A6DD-87A3-5C768A18FDE8}"/>
              </a:ext>
            </a:extLst>
          </p:cNvPr>
          <p:cNvSpPr/>
          <p:nvPr/>
        </p:nvSpPr>
        <p:spPr>
          <a:xfrm>
            <a:off x="2984500" y="3218185"/>
            <a:ext cx="447039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Minne (Cache)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97C67A-3CB2-968F-A598-0B937A971BEF}"/>
              </a:ext>
            </a:extLst>
          </p:cNvPr>
          <p:cNvSpPr/>
          <p:nvPr/>
        </p:nvSpPr>
        <p:spPr>
          <a:xfrm>
            <a:off x="8242300" y="4875535"/>
            <a:ext cx="3200400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Vector Database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FF3E1E-F988-64F9-985B-36590BACAF2F}"/>
              </a:ext>
            </a:extLst>
          </p:cNvPr>
          <p:cNvSpPr/>
          <p:nvPr/>
        </p:nvSpPr>
        <p:spPr>
          <a:xfrm>
            <a:off x="325411" y="4907285"/>
            <a:ext cx="312263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Eksterne APIer 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D1095B-2953-EA54-3141-31643497CD49}"/>
              </a:ext>
            </a:extLst>
          </p:cNvPr>
          <p:cNvSpPr/>
          <p:nvPr/>
        </p:nvSpPr>
        <p:spPr>
          <a:xfrm>
            <a:off x="7759700" y="4043685"/>
            <a:ext cx="368934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Guardrails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7CB5802-1379-C614-9993-0B41B5ED7E9D}"/>
              </a:ext>
            </a:extLst>
          </p:cNvPr>
          <p:cNvSpPr/>
          <p:nvPr/>
        </p:nvSpPr>
        <p:spPr>
          <a:xfrm>
            <a:off x="7766050" y="3205485"/>
            <a:ext cx="368934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Embedding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BCF49FA-EED0-AB16-CC54-12516A287378}"/>
              </a:ext>
            </a:extLst>
          </p:cNvPr>
          <p:cNvSpPr/>
          <p:nvPr/>
        </p:nvSpPr>
        <p:spPr>
          <a:xfrm>
            <a:off x="298450" y="2348235"/>
            <a:ext cx="717549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Søk (Hybrid/Vector)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BC22334-FA38-C84B-DFCB-120E860CCED7}"/>
              </a:ext>
            </a:extLst>
          </p:cNvPr>
          <p:cNvSpPr/>
          <p:nvPr/>
        </p:nvSpPr>
        <p:spPr>
          <a:xfrm>
            <a:off x="311150" y="4069085"/>
            <a:ext cx="1814540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Agenter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E261A8-4429-29F5-16A4-D2A1829AA55F}"/>
              </a:ext>
            </a:extLst>
          </p:cNvPr>
          <p:cNvSpPr/>
          <p:nvPr/>
        </p:nvSpPr>
        <p:spPr>
          <a:xfrm>
            <a:off x="7753350" y="2335535"/>
            <a:ext cx="3714749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Overvåkning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A5E1ABE-B801-491E-2033-9CFE787D0713}"/>
              </a:ext>
            </a:extLst>
          </p:cNvPr>
          <p:cNvSpPr/>
          <p:nvPr/>
        </p:nvSpPr>
        <p:spPr>
          <a:xfrm>
            <a:off x="260350" y="1727200"/>
            <a:ext cx="11207750" cy="495710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Sluttbruker grensesnitt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66FD5C8-97D6-09E3-7B5C-EC308DD4A1AE}"/>
              </a:ext>
            </a:extLst>
          </p:cNvPr>
          <p:cNvSpPr/>
          <p:nvPr/>
        </p:nvSpPr>
        <p:spPr>
          <a:xfrm>
            <a:off x="304800" y="3218185"/>
            <a:ext cx="2533650" cy="674775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Fine-tuning</a:t>
            </a:r>
            <a:endParaRPr lang="en-US" sz="2667" b="1">
              <a:solidFill>
                <a:schemeClr val="bg2"/>
              </a:solidFill>
            </a:endParaRPr>
          </a:p>
        </p:txBody>
      </p:sp>
      <p:sp>
        <p:nvSpPr>
          <p:cNvPr id="2" name="Rectangle: Rounded Corners 9">
            <a:extLst>
              <a:ext uri="{FF2B5EF4-FFF2-40B4-BE49-F238E27FC236}">
                <a16:creationId xmlns:a16="http://schemas.microsoft.com/office/drawing/2014/main" id="{FFB611A6-E958-4A7F-9B01-713C1EC5381B}"/>
              </a:ext>
            </a:extLst>
          </p:cNvPr>
          <p:cNvSpPr/>
          <p:nvPr/>
        </p:nvSpPr>
        <p:spPr>
          <a:xfrm>
            <a:off x="260350" y="5707385"/>
            <a:ext cx="11182350" cy="495711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5203" tIns="57601" rIns="115203" bIns="576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>
                <a:solidFill>
                  <a:schemeClr val="bg2"/>
                </a:solidFill>
              </a:rPr>
              <a:t>Infrastruktur</a:t>
            </a:r>
            <a:endParaRPr lang="en-US" sz="2667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1431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B8C29D0-F18C-0F25-36DD-4541305F3069}"/>
              </a:ext>
            </a:extLst>
          </p:cNvPr>
          <p:cNvSpPr/>
          <p:nvPr/>
        </p:nvSpPr>
        <p:spPr>
          <a:xfrm>
            <a:off x="4646578" y="5337244"/>
            <a:ext cx="5275635" cy="7522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858444"/>
          </a:xfrm>
        </p:spPr>
        <p:txBody>
          <a:bodyPr/>
          <a:lstStyle/>
          <a:p>
            <a:r>
              <a:rPr lang="nb-NO"/>
              <a:t>Eksempel løsning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FB8D0-1F77-7B17-71A7-92C9A3B0070D}"/>
              </a:ext>
            </a:extLst>
          </p:cNvPr>
          <p:cNvSpPr/>
          <p:nvPr/>
        </p:nvSpPr>
        <p:spPr>
          <a:xfrm>
            <a:off x="4623880" y="1802860"/>
            <a:ext cx="4623881" cy="34647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9748274" y="2246819"/>
            <a:ext cx="1643625" cy="1652081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Chroma Vector Database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5019473" y="2857519"/>
            <a:ext cx="2843840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 (text-openai-embedding)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7093198" y="4174147"/>
            <a:ext cx="1849763" cy="521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Py2PDF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5986258" y="3445949"/>
            <a:ext cx="605481" cy="70165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FAD39-A60C-C117-0F3E-613564DC8DAE}"/>
              </a:ext>
            </a:extLst>
          </p:cNvPr>
          <p:cNvSpPr/>
          <p:nvPr/>
        </p:nvSpPr>
        <p:spPr>
          <a:xfrm>
            <a:off x="5188089" y="5423510"/>
            <a:ext cx="1947546" cy="51813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Confluence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7B0F2AD-86B2-DF9A-2D97-2C6B212F6497}"/>
              </a:ext>
            </a:extLst>
          </p:cNvPr>
          <p:cNvSpPr/>
          <p:nvPr/>
        </p:nvSpPr>
        <p:spPr>
          <a:xfrm>
            <a:off x="5965673" y="4697048"/>
            <a:ext cx="605481" cy="72646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8516663" y="2212341"/>
            <a:ext cx="605481" cy="189297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4965406" y="1904133"/>
            <a:ext cx="2319451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Virtuell Agent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8218380" y="1324378"/>
            <a:ext cx="605481" cy="249143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7768385" y="3319609"/>
            <a:ext cx="216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b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......0,1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5583382" flipV="1">
            <a:off x="8112899" y="824555"/>
            <a:ext cx="605481" cy="213863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9469539" y="1212639"/>
            <a:ext cx="2112335" cy="57415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Serpapi API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29CB02-81F3-350E-13CD-EFF92B4AE9A7}"/>
              </a:ext>
            </a:extLst>
          </p:cNvPr>
          <p:cNvSpPr/>
          <p:nvPr/>
        </p:nvSpPr>
        <p:spPr>
          <a:xfrm>
            <a:off x="7416779" y="5426753"/>
            <a:ext cx="2173468" cy="51813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S3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43399DBB-232D-EB9A-8ADB-FAF21B331996}"/>
              </a:ext>
            </a:extLst>
          </p:cNvPr>
          <p:cNvSpPr/>
          <p:nvPr/>
        </p:nvSpPr>
        <p:spPr>
          <a:xfrm>
            <a:off x="7722926" y="4681762"/>
            <a:ext cx="605481" cy="71780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996747" y="2501900"/>
            <a:ext cx="2112335" cy="63704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LLamA2 på Kubernetes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545692">
            <a:off x="3760450" y="1797950"/>
            <a:ext cx="571989" cy="185430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BB6EC-CFEC-CFD5-56B2-1A93B17567E5}"/>
              </a:ext>
            </a:extLst>
          </p:cNvPr>
          <p:cNvSpPr txBox="1"/>
          <p:nvPr/>
        </p:nvSpPr>
        <p:spPr>
          <a:xfrm>
            <a:off x="5116748" y="1355387"/>
            <a:ext cx="314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/>
              <a:t>Langchain</a:t>
            </a:r>
            <a:endParaRPr lang="en-US" sz="240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C0A45-6F22-C510-BC63-EC56E1C975F7}"/>
              </a:ext>
            </a:extLst>
          </p:cNvPr>
          <p:cNvSpPr txBox="1"/>
          <p:nvPr/>
        </p:nvSpPr>
        <p:spPr>
          <a:xfrm>
            <a:off x="5661498" y="6063575"/>
            <a:ext cx="3339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/>
              <a:t>Eksterne Datakilder</a:t>
            </a:r>
            <a:endParaRPr lang="en-US" sz="2400" b="1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32E422-C95D-8674-B0A4-7B180299C14F}"/>
              </a:ext>
            </a:extLst>
          </p:cNvPr>
          <p:cNvSpPr/>
          <p:nvPr/>
        </p:nvSpPr>
        <p:spPr>
          <a:xfrm>
            <a:off x="5144422" y="4177389"/>
            <a:ext cx="1849763" cy="521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Psychic API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BB49335B-4568-8293-1E06-E2DFC2C058BD}"/>
              </a:ext>
            </a:extLst>
          </p:cNvPr>
          <p:cNvSpPr/>
          <p:nvPr/>
        </p:nvSpPr>
        <p:spPr>
          <a:xfrm rot="19541932">
            <a:off x="6967411" y="3420410"/>
            <a:ext cx="605481" cy="71780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CE3AE2-ECE6-7D8E-7F7D-3C644A23D908}"/>
              </a:ext>
            </a:extLst>
          </p:cNvPr>
          <p:cNvSpPr txBox="1"/>
          <p:nvPr/>
        </p:nvSpPr>
        <p:spPr>
          <a:xfrm>
            <a:off x="9238034" y="723090"/>
            <a:ext cx="314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/>
              <a:t>Google Søk API</a:t>
            </a:r>
            <a:endParaRPr lang="en-US" sz="2400" b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252D13-FF6A-178B-6DAB-3559206C3903}"/>
              </a:ext>
            </a:extLst>
          </p:cNvPr>
          <p:cNvSpPr/>
          <p:nvPr/>
        </p:nvSpPr>
        <p:spPr>
          <a:xfrm>
            <a:off x="993504" y="3745149"/>
            <a:ext cx="2112335" cy="45410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895E4DFB-2C92-3542-F1E2-E2D4DCDABF01}"/>
              </a:ext>
            </a:extLst>
          </p:cNvPr>
          <p:cNvSpPr/>
          <p:nvPr/>
        </p:nvSpPr>
        <p:spPr>
          <a:xfrm>
            <a:off x="1780666" y="3171217"/>
            <a:ext cx="605481" cy="57068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0E9670D0-8652-DE7E-EF40-808BFCE8BC80}"/>
              </a:ext>
            </a:extLst>
          </p:cNvPr>
          <p:cNvSpPr/>
          <p:nvPr/>
        </p:nvSpPr>
        <p:spPr>
          <a:xfrm>
            <a:off x="1744998" y="4221805"/>
            <a:ext cx="605481" cy="771728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9636F09-94EC-D85E-F9EA-6166EACD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80" y="4683853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ED5C13-243E-CF9D-AF7E-54EB9FA9385C}"/>
              </a:ext>
            </a:extLst>
          </p:cNvPr>
          <p:cNvSpPr/>
          <p:nvPr/>
        </p:nvSpPr>
        <p:spPr>
          <a:xfrm>
            <a:off x="987019" y="1391056"/>
            <a:ext cx="2112335" cy="45410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Datasett</a:t>
            </a:r>
            <a:endParaRPr lang="en-US" sz="2000" b="1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9FC41334-C887-055B-13C8-346DA27C43FD}"/>
              </a:ext>
            </a:extLst>
          </p:cNvPr>
          <p:cNvSpPr/>
          <p:nvPr/>
        </p:nvSpPr>
        <p:spPr>
          <a:xfrm rot="10800000">
            <a:off x="1764451" y="1854199"/>
            <a:ext cx="605481" cy="66674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C4A2E-F933-8201-CB15-30787345E848}"/>
              </a:ext>
            </a:extLst>
          </p:cNvPr>
          <p:cNvSpPr txBox="1"/>
          <p:nvPr/>
        </p:nvSpPr>
        <p:spPr>
          <a:xfrm>
            <a:off x="2386518" y="2003898"/>
            <a:ext cx="1906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/>
              <a:t>Fine-tuning</a:t>
            </a:r>
            <a:endParaRPr lang="en-US" sz="2000" b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C25651-A833-9EC5-3638-DE33353F4113}"/>
              </a:ext>
            </a:extLst>
          </p:cNvPr>
          <p:cNvSpPr txBox="1"/>
          <p:nvPr/>
        </p:nvSpPr>
        <p:spPr>
          <a:xfrm>
            <a:off x="1047343" y="6241915"/>
            <a:ext cx="215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/>
              <a:t>Sluttbruker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82344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0DC43C6D-55D1-0935-572F-CEF2EE99A5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1800" y="2665825"/>
            <a:ext cx="10528400" cy="36786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nb-NO" sz="4000" dirty="0"/>
              <a:t>La oss ta noen demoer....</a:t>
            </a:r>
          </a:p>
        </p:txBody>
      </p:sp>
    </p:spTree>
    <p:extLst>
      <p:ext uri="{BB962C8B-B14F-4D97-AF65-F5344CB8AC3E}">
        <p14:creationId xmlns:p14="http://schemas.microsoft.com/office/powerpoint/2010/main" val="362449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07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EE7397-90DA-2197-9530-B3DA4002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5" y="314853"/>
            <a:ext cx="6640315" cy="320910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D5009B-88D3-C1D3-DC2E-EDB74D9AB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059" y="3461315"/>
            <a:ext cx="7779058" cy="284754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9AB69C-A556-483C-11C0-6B1D2BFECD12}"/>
              </a:ext>
            </a:extLst>
          </p:cNvPr>
          <p:cNvGrpSpPr>
            <a:grpSpLocks noChangeAspect="1"/>
          </p:cNvGrpSpPr>
          <p:nvPr/>
        </p:nvGrpSpPr>
        <p:grpSpPr>
          <a:xfrm>
            <a:off x="9685606" y="3237981"/>
            <a:ext cx="1610303" cy="1629443"/>
            <a:chOff x="7181851" y="680537"/>
            <a:chExt cx="801687" cy="811213"/>
          </a:xfrm>
          <a:solidFill>
            <a:schemeClr val="accent6"/>
          </a:solidFill>
        </p:grpSpPr>
        <p:sp>
          <p:nvSpPr>
            <p:cNvPr id="4" name="Freeform 803">
              <a:extLst>
                <a:ext uri="{FF2B5EF4-FFF2-40B4-BE49-F238E27FC236}">
                  <a16:creationId xmlns:a16="http://schemas.microsoft.com/office/drawing/2014/main" id="{63E7563E-21B8-46A7-87FA-18009CE91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728162"/>
              <a:ext cx="339725" cy="301625"/>
            </a:xfrm>
            <a:custGeom>
              <a:avLst/>
              <a:gdLst>
                <a:gd name="T0" fmla="*/ 830 w 857"/>
                <a:gd name="T1" fmla="*/ 763 h 763"/>
                <a:gd name="T2" fmla="*/ 803 w 857"/>
                <a:gd name="T3" fmla="*/ 736 h 763"/>
                <a:gd name="T4" fmla="*/ 803 w 857"/>
                <a:gd name="T5" fmla="*/ 428 h 763"/>
                <a:gd name="T6" fmla="*/ 429 w 857"/>
                <a:gd name="T7" fmla="*/ 54 h 763"/>
                <a:gd name="T8" fmla="*/ 54 w 857"/>
                <a:gd name="T9" fmla="*/ 428 h 763"/>
                <a:gd name="T10" fmla="*/ 54 w 857"/>
                <a:gd name="T11" fmla="*/ 736 h 763"/>
                <a:gd name="T12" fmla="*/ 27 w 857"/>
                <a:gd name="T13" fmla="*/ 763 h 763"/>
                <a:gd name="T14" fmla="*/ 0 w 857"/>
                <a:gd name="T15" fmla="*/ 736 h 763"/>
                <a:gd name="T16" fmla="*/ 0 w 857"/>
                <a:gd name="T17" fmla="*/ 428 h 763"/>
                <a:gd name="T18" fmla="*/ 429 w 857"/>
                <a:gd name="T19" fmla="*/ 0 h 763"/>
                <a:gd name="T20" fmla="*/ 857 w 857"/>
                <a:gd name="T21" fmla="*/ 428 h 763"/>
                <a:gd name="T22" fmla="*/ 857 w 857"/>
                <a:gd name="T23" fmla="*/ 736 h 763"/>
                <a:gd name="T24" fmla="*/ 830 w 857"/>
                <a:gd name="T25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7" h="763">
                  <a:moveTo>
                    <a:pt x="830" y="763"/>
                  </a:moveTo>
                  <a:cubicBezTo>
                    <a:pt x="815" y="763"/>
                    <a:pt x="803" y="751"/>
                    <a:pt x="803" y="736"/>
                  </a:cubicBezTo>
                  <a:cubicBezTo>
                    <a:pt x="803" y="428"/>
                    <a:pt x="803" y="428"/>
                    <a:pt x="803" y="428"/>
                  </a:cubicBezTo>
                  <a:cubicBezTo>
                    <a:pt x="803" y="222"/>
                    <a:pt x="635" y="54"/>
                    <a:pt x="429" y="54"/>
                  </a:cubicBezTo>
                  <a:cubicBezTo>
                    <a:pt x="222" y="54"/>
                    <a:pt x="54" y="222"/>
                    <a:pt x="54" y="428"/>
                  </a:cubicBezTo>
                  <a:cubicBezTo>
                    <a:pt x="54" y="736"/>
                    <a:pt x="54" y="736"/>
                    <a:pt x="54" y="736"/>
                  </a:cubicBezTo>
                  <a:cubicBezTo>
                    <a:pt x="54" y="751"/>
                    <a:pt x="42" y="763"/>
                    <a:pt x="27" y="763"/>
                  </a:cubicBezTo>
                  <a:cubicBezTo>
                    <a:pt x="12" y="763"/>
                    <a:pt x="0" y="751"/>
                    <a:pt x="0" y="736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192"/>
                    <a:pt x="193" y="0"/>
                    <a:pt x="429" y="0"/>
                  </a:cubicBezTo>
                  <a:cubicBezTo>
                    <a:pt x="665" y="0"/>
                    <a:pt x="857" y="192"/>
                    <a:pt x="857" y="428"/>
                  </a:cubicBezTo>
                  <a:cubicBezTo>
                    <a:pt x="857" y="736"/>
                    <a:pt x="857" y="736"/>
                    <a:pt x="857" y="736"/>
                  </a:cubicBezTo>
                  <a:cubicBezTo>
                    <a:pt x="857" y="751"/>
                    <a:pt x="845" y="763"/>
                    <a:pt x="830" y="7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" name="Freeform 804">
              <a:extLst>
                <a:ext uri="{FF2B5EF4-FFF2-40B4-BE49-F238E27FC236}">
                  <a16:creationId xmlns:a16="http://schemas.microsoft.com/office/drawing/2014/main" id="{6ACC0988-BFC9-8C67-93AE-EF0DE5351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6013" y="1093287"/>
              <a:ext cx="241300" cy="168275"/>
            </a:xfrm>
            <a:custGeom>
              <a:avLst/>
              <a:gdLst>
                <a:gd name="T0" fmla="*/ 554 w 610"/>
                <a:gd name="T1" fmla="*/ 424 h 424"/>
                <a:gd name="T2" fmla="*/ 56 w 610"/>
                <a:gd name="T3" fmla="*/ 424 h 424"/>
                <a:gd name="T4" fmla="*/ 0 w 610"/>
                <a:gd name="T5" fmla="*/ 369 h 424"/>
                <a:gd name="T6" fmla="*/ 0 w 610"/>
                <a:gd name="T7" fmla="*/ 56 h 424"/>
                <a:gd name="T8" fmla="*/ 56 w 610"/>
                <a:gd name="T9" fmla="*/ 0 h 424"/>
                <a:gd name="T10" fmla="*/ 554 w 610"/>
                <a:gd name="T11" fmla="*/ 0 h 424"/>
                <a:gd name="T12" fmla="*/ 610 w 610"/>
                <a:gd name="T13" fmla="*/ 56 h 424"/>
                <a:gd name="T14" fmla="*/ 610 w 610"/>
                <a:gd name="T15" fmla="*/ 369 h 424"/>
                <a:gd name="T16" fmla="*/ 554 w 610"/>
                <a:gd name="T17" fmla="*/ 424 h 424"/>
                <a:gd name="T18" fmla="*/ 56 w 610"/>
                <a:gd name="T19" fmla="*/ 54 h 424"/>
                <a:gd name="T20" fmla="*/ 54 w 610"/>
                <a:gd name="T21" fmla="*/ 369 h 424"/>
                <a:gd name="T22" fmla="*/ 554 w 610"/>
                <a:gd name="T23" fmla="*/ 370 h 424"/>
                <a:gd name="T24" fmla="*/ 556 w 610"/>
                <a:gd name="T25" fmla="*/ 369 h 424"/>
                <a:gd name="T26" fmla="*/ 556 w 610"/>
                <a:gd name="T27" fmla="*/ 56 h 424"/>
                <a:gd name="T28" fmla="*/ 56 w 610"/>
                <a:gd name="T29" fmla="*/ 54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0" h="424">
                  <a:moveTo>
                    <a:pt x="554" y="424"/>
                  </a:moveTo>
                  <a:cubicBezTo>
                    <a:pt x="56" y="424"/>
                    <a:pt x="56" y="424"/>
                    <a:pt x="56" y="424"/>
                  </a:cubicBezTo>
                  <a:cubicBezTo>
                    <a:pt x="25" y="424"/>
                    <a:pt x="0" y="399"/>
                    <a:pt x="0" y="369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6" y="0"/>
                  </a:cubicBezTo>
                  <a:cubicBezTo>
                    <a:pt x="554" y="0"/>
                    <a:pt x="554" y="0"/>
                    <a:pt x="554" y="0"/>
                  </a:cubicBezTo>
                  <a:cubicBezTo>
                    <a:pt x="585" y="0"/>
                    <a:pt x="610" y="25"/>
                    <a:pt x="610" y="56"/>
                  </a:cubicBezTo>
                  <a:cubicBezTo>
                    <a:pt x="610" y="369"/>
                    <a:pt x="610" y="369"/>
                    <a:pt x="610" y="369"/>
                  </a:cubicBezTo>
                  <a:cubicBezTo>
                    <a:pt x="610" y="399"/>
                    <a:pt x="585" y="424"/>
                    <a:pt x="554" y="424"/>
                  </a:cubicBezTo>
                  <a:close/>
                  <a:moveTo>
                    <a:pt x="56" y="54"/>
                  </a:moveTo>
                  <a:cubicBezTo>
                    <a:pt x="54" y="369"/>
                    <a:pt x="54" y="369"/>
                    <a:pt x="54" y="369"/>
                  </a:cubicBezTo>
                  <a:cubicBezTo>
                    <a:pt x="554" y="370"/>
                    <a:pt x="554" y="370"/>
                    <a:pt x="554" y="370"/>
                  </a:cubicBezTo>
                  <a:cubicBezTo>
                    <a:pt x="555" y="370"/>
                    <a:pt x="556" y="370"/>
                    <a:pt x="556" y="369"/>
                  </a:cubicBezTo>
                  <a:cubicBezTo>
                    <a:pt x="556" y="56"/>
                    <a:pt x="556" y="56"/>
                    <a:pt x="556" y="56"/>
                  </a:cubicBezTo>
                  <a:lnTo>
                    <a:pt x="56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" name="Freeform 805">
              <a:extLst>
                <a:ext uri="{FF2B5EF4-FFF2-40B4-BE49-F238E27FC236}">
                  <a16:creationId xmlns:a16="http://schemas.microsoft.com/office/drawing/2014/main" id="{30CADEF7-D08F-7028-82E1-E7C2F97C8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1009150"/>
              <a:ext cx="427038" cy="327025"/>
            </a:xfrm>
            <a:custGeom>
              <a:avLst/>
              <a:gdLst>
                <a:gd name="T0" fmla="*/ 993 w 1077"/>
                <a:gd name="T1" fmla="*/ 827 h 827"/>
                <a:gd name="T2" fmla="*/ 84 w 1077"/>
                <a:gd name="T3" fmla="*/ 827 h 827"/>
                <a:gd name="T4" fmla="*/ 0 w 1077"/>
                <a:gd name="T5" fmla="*/ 744 h 827"/>
                <a:gd name="T6" fmla="*/ 0 w 1077"/>
                <a:gd name="T7" fmla="*/ 83 h 827"/>
                <a:gd name="T8" fmla="*/ 84 w 1077"/>
                <a:gd name="T9" fmla="*/ 0 h 827"/>
                <a:gd name="T10" fmla="*/ 993 w 1077"/>
                <a:gd name="T11" fmla="*/ 0 h 827"/>
                <a:gd name="T12" fmla="*/ 1077 w 1077"/>
                <a:gd name="T13" fmla="*/ 83 h 827"/>
                <a:gd name="T14" fmla="*/ 1077 w 1077"/>
                <a:gd name="T15" fmla="*/ 536 h 827"/>
                <a:gd name="T16" fmla="*/ 1050 w 1077"/>
                <a:gd name="T17" fmla="*/ 563 h 827"/>
                <a:gd name="T18" fmla="*/ 1023 w 1077"/>
                <a:gd name="T19" fmla="*/ 536 h 827"/>
                <a:gd name="T20" fmla="*/ 1023 w 1077"/>
                <a:gd name="T21" fmla="*/ 83 h 827"/>
                <a:gd name="T22" fmla="*/ 993 w 1077"/>
                <a:gd name="T23" fmla="*/ 54 h 827"/>
                <a:gd name="T24" fmla="*/ 84 w 1077"/>
                <a:gd name="T25" fmla="*/ 54 h 827"/>
                <a:gd name="T26" fmla="*/ 54 w 1077"/>
                <a:gd name="T27" fmla="*/ 83 h 827"/>
                <a:gd name="T28" fmla="*/ 54 w 1077"/>
                <a:gd name="T29" fmla="*/ 744 h 827"/>
                <a:gd name="T30" fmla="*/ 84 w 1077"/>
                <a:gd name="T31" fmla="*/ 773 h 827"/>
                <a:gd name="T32" fmla="*/ 993 w 1077"/>
                <a:gd name="T33" fmla="*/ 773 h 827"/>
                <a:gd name="T34" fmla="*/ 1023 w 1077"/>
                <a:gd name="T35" fmla="*/ 744 h 827"/>
                <a:gd name="T36" fmla="*/ 1023 w 1077"/>
                <a:gd name="T37" fmla="*/ 648 h 827"/>
                <a:gd name="T38" fmla="*/ 1050 w 1077"/>
                <a:gd name="T39" fmla="*/ 621 h 827"/>
                <a:gd name="T40" fmla="*/ 1077 w 1077"/>
                <a:gd name="T41" fmla="*/ 648 h 827"/>
                <a:gd name="T42" fmla="*/ 1077 w 1077"/>
                <a:gd name="T43" fmla="*/ 744 h 827"/>
                <a:gd name="T44" fmla="*/ 993 w 1077"/>
                <a:gd name="T45" fmla="*/ 82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77" h="827">
                  <a:moveTo>
                    <a:pt x="993" y="827"/>
                  </a:moveTo>
                  <a:cubicBezTo>
                    <a:pt x="84" y="827"/>
                    <a:pt x="84" y="827"/>
                    <a:pt x="84" y="827"/>
                  </a:cubicBezTo>
                  <a:cubicBezTo>
                    <a:pt x="38" y="827"/>
                    <a:pt x="0" y="790"/>
                    <a:pt x="0" y="74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8" y="0"/>
                    <a:pt x="84" y="0"/>
                  </a:cubicBezTo>
                  <a:cubicBezTo>
                    <a:pt x="993" y="0"/>
                    <a:pt x="993" y="0"/>
                    <a:pt x="993" y="0"/>
                  </a:cubicBezTo>
                  <a:cubicBezTo>
                    <a:pt x="1039" y="0"/>
                    <a:pt x="1077" y="37"/>
                    <a:pt x="1077" y="83"/>
                  </a:cubicBezTo>
                  <a:cubicBezTo>
                    <a:pt x="1077" y="536"/>
                    <a:pt x="1077" y="536"/>
                    <a:pt x="1077" y="536"/>
                  </a:cubicBezTo>
                  <a:cubicBezTo>
                    <a:pt x="1077" y="551"/>
                    <a:pt x="1065" y="563"/>
                    <a:pt x="1050" y="563"/>
                  </a:cubicBezTo>
                  <a:cubicBezTo>
                    <a:pt x="1035" y="563"/>
                    <a:pt x="1023" y="551"/>
                    <a:pt x="1023" y="536"/>
                  </a:cubicBezTo>
                  <a:cubicBezTo>
                    <a:pt x="1023" y="83"/>
                    <a:pt x="1023" y="83"/>
                    <a:pt x="1023" y="83"/>
                  </a:cubicBezTo>
                  <a:cubicBezTo>
                    <a:pt x="1023" y="67"/>
                    <a:pt x="1010" y="54"/>
                    <a:pt x="993" y="54"/>
                  </a:cubicBezTo>
                  <a:cubicBezTo>
                    <a:pt x="84" y="54"/>
                    <a:pt x="84" y="54"/>
                    <a:pt x="84" y="54"/>
                  </a:cubicBezTo>
                  <a:cubicBezTo>
                    <a:pt x="68" y="54"/>
                    <a:pt x="54" y="67"/>
                    <a:pt x="54" y="83"/>
                  </a:cubicBezTo>
                  <a:cubicBezTo>
                    <a:pt x="54" y="744"/>
                    <a:pt x="54" y="744"/>
                    <a:pt x="54" y="744"/>
                  </a:cubicBezTo>
                  <a:cubicBezTo>
                    <a:pt x="54" y="760"/>
                    <a:pt x="68" y="773"/>
                    <a:pt x="84" y="773"/>
                  </a:cubicBezTo>
                  <a:cubicBezTo>
                    <a:pt x="993" y="773"/>
                    <a:pt x="993" y="773"/>
                    <a:pt x="993" y="773"/>
                  </a:cubicBezTo>
                  <a:cubicBezTo>
                    <a:pt x="1010" y="773"/>
                    <a:pt x="1023" y="760"/>
                    <a:pt x="1023" y="744"/>
                  </a:cubicBezTo>
                  <a:cubicBezTo>
                    <a:pt x="1023" y="648"/>
                    <a:pt x="1023" y="648"/>
                    <a:pt x="1023" y="648"/>
                  </a:cubicBezTo>
                  <a:cubicBezTo>
                    <a:pt x="1023" y="633"/>
                    <a:pt x="1035" y="621"/>
                    <a:pt x="1050" y="621"/>
                  </a:cubicBezTo>
                  <a:cubicBezTo>
                    <a:pt x="1065" y="621"/>
                    <a:pt x="1077" y="633"/>
                    <a:pt x="1077" y="648"/>
                  </a:cubicBezTo>
                  <a:cubicBezTo>
                    <a:pt x="1077" y="744"/>
                    <a:pt x="1077" y="744"/>
                    <a:pt x="1077" y="744"/>
                  </a:cubicBezTo>
                  <a:cubicBezTo>
                    <a:pt x="1077" y="790"/>
                    <a:pt x="1039" y="827"/>
                    <a:pt x="993" y="8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" name="Freeform 806">
              <a:extLst>
                <a:ext uri="{FF2B5EF4-FFF2-40B4-BE49-F238E27FC236}">
                  <a16:creationId xmlns:a16="http://schemas.microsoft.com/office/drawing/2014/main" id="{2EFA157A-86E4-715E-61F0-EE66ED4BE7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88238" y="907550"/>
              <a:ext cx="185738" cy="76200"/>
            </a:xfrm>
            <a:custGeom>
              <a:avLst/>
              <a:gdLst>
                <a:gd name="T0" fmla="*/ 430 w 468"/>
                <a:gd name="T1" fmla="*/ 195 h 195"/>
                <a:gd name="T2" fmla="*/ 39 w 468"/>
                <a:gd name="T3" fmla="*/ 195 h 195"/>
                <a:gd name="T4" fmla="*/ 0 w 468"/>
                <a:gd name="T5" fmla="*/ 157 h 195"/>
                <a:gd name="T6" fmla="*/ 0 w 468"/>
                <a:gd name="T7" fmla="*/ 38 h 195"/>
                <a:gd name="T8" fmla="*/ 39 w 468"/>
                <a:gd name="T9" fmla="*/ 0 h 195"/>
                <a:gd name="T10" fmla="*/ 430 w 468"/>
                <a:gd name="T11" fmla="*/ 0 h 195"/>
                <a:gd name="T12" fmla="*/ 468 w 468"/>
                <a:gd name="T13" fmla="*/ 38 h 195"/>
                <a:gd name="T14" fmla="*/ 468 w 468"/>
                <a:gd name="T15" fmla="*/ 157 h 195"/>
                <a:gd name="T16" fmla="*/ 430 w 468"/>
                <a:gd name="T17" fmla="*/ 195 h 195"/>
                <a:gd name="T18" fmla="*/ 54 w 468"/>
                <a:gd name="T19" fmla="*/ 141 h 195"/>
                <a:gd name="T20" fmla="*/ 414 w 468"/>
                <a:gd name="T21" fmla="*/ 141 h 195"/>
                <a:gd name="T22" fmla="*/ 414 w 468"/>
                <a:gd name="T23" fmla="*/ 53 h 195"/>
                <a:gd name="T24" fmla="*/ 54 w 468"/>
                <a:gd name="T25" fmla="*/ 53 h 195"/>
                <a:gd name="T26" fmla="*/ 54 w 468"/>
                <a:gd name="T27" fmla="*/ 14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8" h="195">
                  <a:moveTo>
                    <a:pt x="430" y="195"/>
                  </a:moveTo>
                  <a:cubicBezTo>
                    <a:pt x="39" y="195"/>
                    <a:pt x="39" y="195"/>
                    <a:pt x="39" y="195"/>
                  </a:cubicBezTo>
                  <a:cubicBezTo>
                    <a:pt x="18" y="195"/>
                    <a:pt x="0" y="178"/>
                    <a:pt x="0" y="15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7"/>
                    <a:pt x="18" y="0"/>
                    <a:pt x="39" y="0"/>
                  </a:cubicBezTo>
                  <a:cubicBezTo>
                    <a:pt x="430" y="0"/>
                    <a:pt x="430" y="0"/>
                    <a:pt x="430" y="0"/>
                  </a:cubicBezTo>
                  <a:cubicBezTo>
                    <a:pt x="451" y="0"/>
                    <a:pt x="468" y="17"/>
                    <a:pt x="468" y="38"/>
                  </a:cubicBezTo>
                  <a:cubicBezTo>
                    <a:pt x="468" y="157"/>
                    <a:pt x="468" y="157"/>
                    <a:pt x="468" y="157"/>
                  </a:cubicBezTo>
                  <a:cubicBezTo>
                    <a:pt x="468" y="178"/>
                    <a:pt x="451" y="195"/>
                    <a:pt x="430" y="195"/>
                  </a:cubicBezTo>
                  <a:close/>
                  <a:moveTo>
                    <a:pt x="54" y="141"/>
                  </a:moveTo>
                  <a:cubicBezTo>
                    <a:pt x="414" y="141"/>
                    <a:pt x="414" y="141"/>
                    <a:pt x="414" y="141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54" y="53"/>
                    <a:pt x="54" y="53"/>
                    <a:pt x="54" y="53"/>
                  </a:cubicBezTo>
                  <a:lnTo>
                    <a:pt x="54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9" name="Freeform 807">
              <a:extLst>
                <a:ext uri="{FF2B5EF4-FFF2-40B4-BE49-F238E27FC236}">
                  <a16:creationId xmlns:a16="http://schemas.microsoft.com/office/drawing/2014/main" id="{7DE96D90-A16D-A677-17BC-688198392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1" y="1113925"/>
              <a:ext cx="166688" cy="142875"/>
            </a:xfrm>
            <a:custGeom>
              <a:avLst/>
              <a:gdLst>
                <a:gd name="T0" fmla="*/ 322 w 422"/>
                <a:gd name="T1" fmla="*/ 360 h 360"/>
                <a:gd name="T2" fmla="*/ 303 w 422"/>
                <a:gd name="T3" fmla="*/ 358 h 360"/>
                <a:gd name="T4" fmla="*/ 302 w 422"/>
                <a:gd name="T5" fmla="*/ 357 h 360"/>
                <a:gd name="T6" fmla="*/ 256 w 422"/>
                <a:gd name="T7" fmla="*/ 274 h 360"/>
                <a:gd name="T8" fmla="*/ 220 w 422"/>
                <a:gd name="T9" fmla="*/ 179 h 360"/>
                <a:gd name="T10" fmla="*/ 119 w 422"/>
                <a:gd name="T11" fmla="*/ 188 h 360"/>
                <a:gd name="T12" fmla="*/ 24 w 422"/>
                <a:gd name="T13" fmla="*/ 182 h 360"/>
                <a:gd name="T14" fmla="*/ 26 w 422"/>
                <a:gd name="T15" fmla="*/ 88 h 360"/>
                <a:gd name="T16" fmla="*/ 299 w 422"/>
                <a:gd name="T17" fmla="*/ 55 h 360"/>
                <a:gd name="T18" fmla="*/ 386 w 422"/>
                <a:gd name="T19" fmla="*/ 316 h 360"/>
                <a:gd name="T20" fmla="*/ 322 w 422"/>
                <a:gd name="T21" fmla="*/ 360 h 360"/>
                <a:gd name="T22" fmla="*/ 177 w 422"/>
                <a:gd name="T23" fmla="*/ 113 h 360"/>
                <a:gd name="T24" fmla="*/ 249 w 422"/>
                <a:gd name="T25" fmla="*/ 133 h 360"/>
                <a:gd name="T26" fmla="*/ 308 w 422"/>
                <a:gd name="T27" fmla="*/ 287 h 360"/>
                <a:gd name="T28" fmla="*/ 317 w 422"/>
                <a:gd name="T29" fmla="*/ 305 h 360"/>
                <a:gd name="T30" fmla="*/ 318 w 422"/>
                <a:gd name="T31" fmla="*/ 306 h 360"/>
                <a:gd name="T32" fmla="*/ 335 w 422"/>
                <a:gd name="T33" fmla="*/ 297 h 360"/>
                <a:gd name="T34" fmla="*/ 270 w 422"/>
                <a:gd name="T35" fmla="*/ 101 h 360"/>
                <a:gd name="T36" fmla="*/ 64 w 422"/>
                <a:gd name="T37" fmla="*/ 125 h 360"/>
                <a:gd name="T38" fmla="*/ 64 w 422"/>
                <a:gd name="T39" fmla="*/ 144 h 360"/>
                <a:gd name="T40" fmla="*/ 85 w 422"/>
                <a:gd name="T41" fmla="*/ 146 h 360"/>
                <a:gd name="T42" fmla="*/ 177 w 422"/>
                <a:gd name="T43" fmla="*/ 113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22" h="360">
                  <a:moveTo>
                    <a:pt x="322" y="360"/>
                  </a:moveTo>
                  <a:cubicBezTo>
                    <a:pt x="316" y="360"/>
                    <a:pt x="309" y="360"/>
                    <a:pt x="303" y="358"/>
                  </a:cubicBezTo>
                  <a:cubicBezTo>
                    <a:pt x="302" y="357"/>
                    <a:pt x="302" y="357"/>
                    <a:pt x="302" y="357"/>
                  </a:cubicBezTo>
                  <a:cubicBezTo>
                    <a:pt x="267" y="347"/>
                    <a:pt x="247" y="311"/>
                    <a:pt x="256" y="274"/>
                  </a:cubicBezTo>
                  <a:cubicBezTo>
                    <a:pt x="265" y="236"/>
                    <a:pt x="251" y="198"/>
                    <a:pt x="220" y="179"/>
                  </a:cubicBezTo>
                  <a:cubicBezTo>
                    <a:pt x="190" y="160"/>
                    <a:pt x="149" y="163"/>
                    <a:pt x="119" y="188"/>
                  </a:cubicBezTo>
                  <a:cubicBezTo>
                    <a:pt x="90" y="211"/>
                    <a:pt x="48" y="209"/>
                    <a:pt x="24" y="182"/>
                  </a:cubicBezTo>
                  <a:cubicBezTo>
                    <a:pt x="0" y="154"/>
                    <a:pt x="1" y="113"/>
                    <a:pt x="26" y="88"/>
                  </a:cubicBezTo>
                  <a:cubicBezTo>
                    <a:pt x="97" y="14"/>
                    <a:pt x="212" y="0"/>
                    <a:pt x="299" y="55"/>
                  </a:cubicBezTo>
                  <a:cubicBezTo>
                    <a:pt x="385" y="110"/>
                    <a:pt x="422" y="220"/>
                    <a:pt x="386" y="316"/>
                  </a:cubicBezTo>
                  <a:cubicBezTo>
                    <a:pt x="376" y="343"/>
                    <a:pt x="349" y="360"/>
                    <a:pt x="322" y="360"/>
                  </a:cubicBezTo>
                  <a:close/>
                  <a:moveTo>
                    <a:pt x="177" y="113"/>
                  </a:moveTo>
                  <a:cubicBezTo>
                    <a:pt x="203" y="113"/>
                    <a:pt x="227" y="119"/>
                    <a:pt x="249" y="133"/>
                  </a:cubicBezTo>
                  <a:cubicBezTo>
                    <a:pt x="299" y="165"/>
                    <a:pt x="323" y="227"/>
                    <a:pt x="308" y="287"/>
                  </a:cubicBezTo>
                  <a:cubicBezTo>
                    <a:pt x="306" y="294"/>
                    <a:pt x="309" y="303"/>
                    <a:pt x="317" y="305"/>
                  </a:cubicBezTo>
                  <a:cubicBezTo>
                    <a:pt x="317" y="305"/>
                    <a:pt x="318" y="306"/>
                    <a:pt x="318" y="306"/>
                  </a:cubicBezTo>
                  <a:cubicBezTo>
                    <a:pt x="325" y="308"/>
                    <a:pt x="333" y="304"/>
                    <a:pt x="335" y="297"/>
                  </a:cubicBezTo>
                  <a:cubicBezTo>
                    <a:pt x="363" y="225"/>
                    <a:pt x="335" y="142"/>
                    <a:pt x="270" y="101"/>
                  </a:cubicBezTo>
                  <a:cubicBezTo>
                    <a:pt x="204" y="59"/>
                    <a:pt x="118" y="70"/>
                    <a:pt x="64" y="125"/>
                  </a:cubicBezTo>
                  <a:cubicBezTo>
                    <a:pt x="59" y="131"/>
                    <a:pt x="59" y="139"/>
                    <a:pt x="64" y="144"/>
                  </a:cubicBezTo>
                  <a:cubicBezTo>
                    <a:pt x="70" y="152"/>
                    <a:pt x="79" y="151"/>
                    <a:pt x="85" y="146"/>
                  </a:cubicBezTo>
                  <a:cubicBezTo>
                    <a:pt x="112" y="124"/>
                    <a:pt x="145" y="113"/>
                    <a:pt x="177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0" name="Freeform 809">
              <a:extLst>
                <a:ext uri="{FF2B5EF4-FFF2-40B4-BE49-F238E27FC236}">
                  <a16:creationId xmlns:a16="http://schemas.microsoft.com/office/drawing/2014/main" id="{3B0598D9-594F-1BF1-CA75-148382FE8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988" y="1391737"/>
              <a:ext cx="177800" cy="100013"/>
            </a:xfrm>
            <a:custGeom>
              <a:avLst/>
              <a:gdLst>
                <a:gd name="T0" fmla="*/ 373 w 448"/>
                <a:gd name="T1" fmla="*/ 254 h 254"/>
                <a:gd name="T2" fmla="*/ 74 w 448"/>
                <a:gd name="T3" fmla="*/ 254 h 254"/>
                <a:gd name="T4" fmla="*/ 17 w 448"/>
                <a:gd name="T5" fmla="*/ 225 h 254"/>
                <a:gd name="T6" fmla="*/ 6 w 448"/>
                <a:gd name="T7" fmla="*/ 161 h 254"/>
                <a:gd name="T8" fmla="*/ 224 w 448"/>
                <a:gd name="T9" fmla="*/ 0 h 254"/>
                <a:gd name="T10" fmla="*/ 441 w 448"/>
                <a:gd name="T11" fmla="*/ 161 h 254"/>
                <a:gd name="T12" fmla="*/ 430 w 448"/>
                <a:gd name="T13" fmla="*/ 225 h 254"/>
                <a:gd name="T14" fmla="*/ 373 w 448"/>
                <a:gd name="T15" fmla="*/ 254 h 254"/>
                <a:gd name="T16" fmla="*/ 224 w 448"/>
                <a:gd name="T17" fmla="*/ 54 h 254"/>
                <a:gd name="T18" fmla="*/ 58 w 448"/>
                <a:gd name="T19" fmla="*/ 177 h 254"/>
                <a:gd name="T20" fmla="*/ 61 w 448"/>
                <a:gd name="T21" fmla="*/ 193 h 254"/>
                <a:gd name="T22" fmla="*/ 74 w 448"/>
                <a:gd name="T23" fmla="*/ 200 h 254"/>
                <a:gd name="T24" fmla="*/ 373 w 448"/>
                <a:gd name="T25" fmla="*/ 200 h 254"/>
                <a:gd name="T26" fmla="*/ 387 w 448"/>
                <a:gd name="T27" fmla="*/ 193 h 254"/>
                <a:gd name="T28" fmla="*/ 390 w 448"/>
                <a:gd name="T29" fmla="*/ 177 h 254"/>
                <a:gd name="T30" fmla="*/ 224 w 448"/>
                <a:gd name="T31" fmla="*/ 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" h="254">
                  <a:moveTo>
                    <a:pt x="373" y="254"/>
                  </a:moveTo>
                  <a:cubicBezTo>
                    <a:pt x="74" y="254"/>
                    <a:pt x="74" y="254"/>
                    <a:pt x="74" y="254"/>
                  </a:cubicBezTo>
                  <a:cubicBezTo>
                    <a:pt x="52" y="254"/>
                    <a:pt x="31" y="243"/>
                    <a:pt x="17" y="225"/>
                  </a:cubicBezTo>
                  <a:cubicBezTo>
                    <a:pt x="4" y="207"/>
                    <a:pt x="0" y="184"/>
                    <a:pt x="6" y="161"/>
                  </a:cubicBezTo>
                  <a:cubicBezTo>
                    <a:pt x="35" y="66"/>
                    <a:pt x="124" y="0"/>
                    <a:pt x="224" y="0"/>
                  </a:cubicBezTo>
                  <a:cubicBezTo>
                    <a:pt x="323" y="0"/>
                    <a:pt x="413" y="66"/>
                    <a:pt x="441" y="161"/>
                  </a:cubicBezTo>
                  <a:cubicBezTo>
                    <a:pt x="448" y="184"/>
                    <a:pt x="444" y="207"/>
                    <a:pt x="430" y="225"/>
                  </a:cubicBezTo>
                  <a:cubicBezTo>
                    <a:pt x="417" y="243"/>
                    <a:pt x="396" y="254"/>
                    <a:pt x="373" y="254"/>
                  </a:cubicBezTo>
                  <a:close/>
                  <a:moveTo>
                    <a:pt x="224" y="54"/>
                  </a:moveTo>
                  <a:cubicBezTo>
                    <a:pt x="148" y="54"/>
                    <a:pt x="80" y="104"/>
                    <a:pt x="58" y="177"/>
                  </a:cubicBezTo>
                  <a:cubicBezTo>
                    <a:pt x="56" y="183"/>
                    <a:pt x="57" y="188"/>
                    <a:pt x="61" y="193"/>
                  </a:cubicBezTo>
                  <a:cubicBezTo>
                    <a:pt x="63" y="196"/>
                    <a:pt x="67" y="200"/>
                    <a:pt x="74" y="200"/>
                  </a:cubicBezTo>
                  <a:cubicBezTo>
                    <a:pt x="373" y="200"/>
                    <a:pt x="373" y="200"/>
                    <a:pt x="373" y="200"/>
                  </a:cubicBezTo>
                  <a:cubicBezTo>
                    <a:pt x="381" y="200"/>
                    <a:pt x="385" y="196"/>
                    <a:pt x="387" y="193"/>
                  </a:cubicBezTo>
                  <a:cubicBezTo>
                    <a:pt x="390" y="188"/>
                    <a:pt x="391" y="183"/>
                    <a:pt x="390" y="177"/>
                  </a:cubicBezTo>
                  <a:cubicBezTo>
                    <a:pt x="368" y="104"/>
                    <a:pt x="300" y="54"/>
                    <a:pt x="22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1" name="Freeform 810">
              <a:extLst>
                <a:ext uri="{FF2B5EF4-FFF2-40B4-BE49-F238E27FC236}">
                  <a16:creationId xmlns:a16="http://schemas.microsoft.com/office/drawing/2014/main" id="{C101B3DC-0401-0787-15F1-D1F73100F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463" y="1190125"/>
              <a:ext cx="152400" cy="20638"/>
            </a:xfrm>
            <a:custGeom>
              <a:avLst/>
              <a:gdLst>
                <a:gd name="T0" fmla="*/ 358 w 385"/>
                <a:gd name="T1" fmla="*/ 54 h 54"/>
                <a:gd name="T2" fmla="*/ 26 w 385"/>
                <a:gd name="T3" fmla="*/ 54 h 54"/>
                <a:gd name="T4" fmla="*/ 0 w 385"/>
                <a:gd name="T5" fmla="*/ 27 h 54"/>
                <a:gd name="T6" fmla="*/ 26 w 385"/>
                <a:gd name="T7" fmla="*/ 0 h 54"/>
                <a:gd name="T8" fmla="*/ 358 w 385"/>
                <a:gd name="T9" fmla="*/ 0 h 54"/>
                <a:gd name="T10" fmla="*/ 385 w 385"/>
                <a:gd name="T11" fmla="*/ 27 h 54"/>
                <a:gd name="T12" fmla="*/ 358 w 385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5" h="54">
                  <a:moveTo>
                    <a:pt x="358" y="54"/>
                  </a:moveTo>
                  <a:cubicBezTo>
                    <a:pt x="26" y="54"/>
                    <a:pt x="26" y="54"/>
                    <a:pt x="26" y="54"/>
                  </a:cubicBezTo>
                  <a:cubicBezTo>
                    <a:pt x="12" y="54"/>
                    <a:pt x="0" y="41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358" y="0"/>
                    <a:pt x="358" y="0"/>
                    <a:pt x="358" y="0"/>
                  </a:cubicBezTo>
                  <a:cubicBezTo>
                    <a:pt x="373" y="0"/>
                    <a:pt x="385" y="12"/>
                    <a:pt x="385" y="27"/>
                  </a:cubicBezTo>
                  <a:cubicBezTo>
                    <a:pt x="385" y="41"/>
                    <a:pt x="373" y="54"/>
                    <a:pt x="35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2" name="Freeform 811">
              <a:extLst>
                <a:ext uri="{FF2B5EF4-FFF2-40B4-BE49-F238E27FC236}">
                  <a16:creationId xmlns:a16="http://schemas.microsoft.com/office/drawing/2014/main" id="{06612210-B8A9-3C9F-617B-7DA26AD47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6" y="1148850"/>
              <a:ext cx="117475" cy="20638"/>
            </a:xfrm>
            <a:custGeom>
              <a:avLst/>
              <a:gdLst>
                <a:gd name="T0" fmla="*/ 268 w 295"/>
                <a:gd name="T1" fmla="*/ 54 h 54"/>
                <a:gd name="T2" fmla="*/ 26 w 295"/>
                <a:gd name="T3" fmla="*/ 54 h 54"/>
                <a:gd name="T4" fmla="*/ 0 w 295"/>
                <a:gd name="T5" fmla="*/ 27 h 54"/>
                <a:gd name="T6" fmla="*/ 26 w 295"/>
                <a:gd name="T7" fmla="*/ 0 h 54"/>
                <a:gd name="T8" fmla="*/ 268 w 295"/>
                <a:gd name="T9" fmla="*/ 0 h 54"/>
                <a:gd name="T10" fmla="*/ 295 w 295"/>
                <a:gd name="T11" fmla="*/ 27 h 54"/>
                <a:gd name="T12" fmla="*/ 268 w 295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54">
                  <a:moveTo>
                    <a:pt x="268" y="54"/>
                  </a:moveTo>
                  <a:cubicBezTo>
                    <a:pt x="26" y="54"/>
                    <a:pt x="26" y="54"/>
                    <a:pt x="26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3" y="0"/>
                    <a:pt x="295" y="12"/>
                    <a:pt x="295" y="27"/>
                  </a:cubicBezTo>
                  <a:cubicBezTo>
                    <a:pt x="295" y="42"/>
                    <a:pt x="283" y="54"/>
                    <a:pt x="268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3" name="Freeform 812">
              <a:extLst>
                <a:ext uri="{FF2B5EF4-FFF2-40B4-BE49-F238E27FC236}">
                  <a16:creationId xmlns:a16="http://schemas.microsoft.com/office/drawing/2014/main" id="{3E6EA1A4-B6E4-B7A9-9A5E-E4534137A7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02538" y="796425"/>
              <a:ext cx="87313" cy="87313"/>
            </a:xfrm>
            <a:custGeom>
              <a:avLst/>
              <a:gdLst>
                <a:gd name="T0" fmla="*/ 111 w 222"/>
                <a:gd name="T1" fmla="*/ 221 h 221"/>
                <a:gd name="T2" fmla="*/ 0 w 222"/>
                <a:gd name="T3" fmla="*/ 111 h 221"/>
                <a:gd name="T4" fmla="*/ 111 w 222"/>
                <a:gd name="T5" fmla="*/ 0 h 221"/>
                <a:gd name="T6" fmla="*/ 222 w 222"/>
                <a:gd name="T7" fmla="*/ 111 h 221"/>
                <a:gd name="T8" fmla="*/ 111 w 222"/>
                <a:gd name="T9" fmla="*/ 221 h 221"/>
                <a:gd name="T10" fmla="*/ 111 w 222"/>
                <a:gd name="T11" fmla="*/ 54 h 221"/>
                <a:gd name="T12" fmla="*/ 54 w 222"/>
                <a:gd name="T13" fmla="*/ 111 h 221"/>
                <a:gd name="T14" fmla="*/ 111 w 222"/>
                <a:gd name="T15" fmla="*/ 168 h 221"/>
                <a:gd name="T16" fmla="*/ 168 w 222"/>
                <a:gd name="T17" fmla="*/ 111 h 221"/>
                <a:gd name="T18" fmla="*/ 111 w 222"/>
                <a:gd name="T19" fmla="*/ 5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221">
                  <a:moveTo>
                    <a:pt x="111" y="221"/>
                  </a:moveTo>
                  <a:cubicBezTo>
                    <a:pt x="50" y="221"/>
                    <a:pt x="0" y="172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2" y="50"/>
                    <a:pt x="222" y="111"/>
                  </a:cubicBezTo>
                  <a:cubicBezTo>
                    <a:pt x="222" y="172"/>
                    <a:pt x="172" y="221"/>
                    <a:pt x="111" y="221"/>
                  </a:cubicBezTo>
                  <a:close/>
                  <a:moveTo>
                    <a:pt x="111" y="54"/>
                  </a:moveTo>
                  <a:cubicBezTo>
                    <a:pt x="80" y="54"/>
                    <a:pt x="54" y="80"/>
                    <a:pt x="54" y="111"/>
                  </a:cubicBezTo>
                  <a:cubicBezTo>
                    <a:pt x="54" y="142"/>
                    <a:pt x="80" y="168"/>
                    <a:pt x="111" y="168"/>
                  </a:cubicBezTo>
                  <a:cubicBezTo>
                    <a:pt x="142" y="168"/>
                    <a:pt x="168" y="142"/>
                    <a:pt x="168" y="111"/>
                  </a:cubicBezTo>
                  <a:cubicBezTo>
                    <a:pt x="168" y="80"/>
                    <a:pt x="142" y="54"/>
                    <a:pt x="11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4" name="Freeform 813">
              <a:extLst>
                <a:ext uri="{FF2B5EF4-FFF2-40B4-BE49-F238E27FC236}">
                  <a16:creationId xmlns:a16="http://schemas.microsoft.com/office/drawing/2014/main" id="{99045BD8-5FA7-7BFC-B774-59D9E947D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5538" y="796425"/>
              <a:ext cx="87313" cy="87313"/>
            </a:xfrm>
            <a:custGeom>
              <a:avLst/>
              <a:gdLst>
                <a:gd name="T0" fmla="*/ 111 w 221"/>
                <a:gd name="T1" fmla="*/ 221 h 221"/>
                <a:gd name="T2" fmla="*/ 0 w 221"/>
                <a:gd name="T3" fmla="*/ 111 h 221"/>
                <a:gd name="T4" fmla="*/ 111 w 221"/>
                <a:gd name="T5" fmla="*/ 0 h 221"/>
                <a:gd name="T6" fmla="*/ 221 w 221"/>
                <a:gd name="T7" fmla="*/ 111 h 221"/>
                <a:gd name="T8" fmla="*/ 111 w 221"/>
                <a:gd name="T9" fmla="*/ 221 h 221"/>
                <a:gd name="T10" fmla="*/ 111 w 221"/>
                <a:gd name="T11" fmla="*/ 54 h 221"/>
                <a:gd name="T12" fmla="*/ 54 w 221"/>
                <a:gd name="T13" fmla="*/ 111 h 221"/>
                <a:gd name="T14" fmla="*/ 111 w 221"/>
                <a:gd name="T15" fmla="*/ 168 h 221"/>
                <a:gd name="T16" fmla="*/ 167 w 221"/>
                <a:gd name="T17" fmla="*/ 111 h 221"/>
                <a:gd name="T18" fmla="*/ 111 w 221"/>
                <a:gd name="T19" fmla="*/ 5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1" h="221">
                  <a:moveTo>
                    <a:pt x="111" y="221"/>
                  </a:moveTo>
                  <a:cubicBezTo>
                    <a:pt x="50" y="221"/>
                    <a:pt x="0" y="172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2" y="0"/>
                    <a:pt x="221" y="50"/>
                    <a:pt x="221" y="111"/>
                  </a:cubicBezTo>
                  <a:cubicBezTo>
                    <a:pt x="221" y="172"/>
                    <a:pt x="172" y="221"/>
                    <a:pt x="111" y="221"/>
                  </a:cubicBezTo>
                  <a:close/>
                  <a:moveTo>
                    <a:pt x="111" y="54"/>
                  </a:moveTo>
                  <a:cubicBezTo>
                    <a:pt x="79" y="54"/>
                    <a:pt x="54" y="80"/>
                    <a:pt x="54" y="111"/>
                  </a:cubicBezTo>
                  <a:cubicBezTo>
                    <a:pt x="54" y="142"/>
                    <a:pt x="79" y="168"/>
                    <a:pt x="111" y="168"/>
                  </a:cubicBezTo>
                  <a:cubicBezTo>
                    <a:pt x="142" y="168"/>
                    <a:pt x="167" y="142"/>
                    <a:pt x="167" y="111"/>
                  </a:cubicBezTo>
                  <a:cubicBezTo>
                    <a:pt x="167" y="80"/>
                    <a:pt x="142" y="54"/>
                    <a:pt x="11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5" name="Line 814">
              <a:extLst>
                <a:ext uri="{FF2B5EF4-FFF2-40B4-BE49-F238E27FC236}">
                  <a16:creationId xmlns:a16="http://schemas.microsoft.com/office/drawing/2014/main" id="{113B459A-B2DA-A783-0FF6-A5E049CED3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69163" y="1142500"/>
              <a:ext cx="0" cy="0"/>
            </a:xfrm>
            <a:prstGeom prst="line">
              <a:avLst/>
            </a:prstGeom>
            <a:grpFill/>
            <a:ln w="20638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6" name="Freeform 815">
              <a:extLst>
                <a:ext uri="{FF2B5EF4-FFF2-40B4-BE49-F238E27FC236}">
                  <a16:creationId xmlns:a16="http://schemas.microsoft.com/office/drawing/2014/main" id="{9185F950-6521-5F1E-77FB-484A7A53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4401" y="1052012"/>
              <a:ext cx="125413" cy="85725"/>
            </a:xfrm>
            <a:custGeom>
              <a:avLst/>
              <a:gdLst>
                <a:gd name="T0" fmla="*/ 31 w 313"/>
                <a:gd name="T1" fmla="*/ 216 h 216"/>
                <a:gd name="T2" fmla="*/ 17 w 313"/>
                <a:gd name="T3" fmla="*/ 212 h 216"/>
                <a:gd name="T4" fmla="*/ 8 w 313"/>
                <a:gd name="T5" fmla="*/ 175 h 216"/>
                <a:gd name="T6" fmla="*/ 287 w 313"/>
                <a:gd name="T7" fmla="*/ 9 h 216"/>
                <a:gd name="T8" fmla="*/ 312 w 313"/>
                <a:gd name="T9" fmla="*/ 38 h 216"/>
                <a:gd name="T10" fmla="*/ 284 w 313"/>
                <a:gd name="T11" fmla="*/ 63 h 216"/>
                <a:gd name="T12" fmla="*/ 284 w 313"/>
                <a:gd name="T13" fmla="*/ 63 h 216"/>
                <a:gd name="T14" fmla="*/ 54 w 313"/>
                <a:gd name="T15" fmla="*/ 203 h 216"/>
                <a:gd name="T16" fmla="*/ 31 w 313"/>
                <a:gd name="T1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3" h="216">
                  <a:moveTo>
                    <a:pt x="31" y="216"/>
                  </a:moveTo>
                  <a:cubicBezTo>
                    <a:pt x="26" y="216"/>
                    <a:pt x="21" y="214"/>
                    <a:pt x="17" y="212"/>
                  </a:cubicBezTo>
                  <a:cubicBezTo>
                    <a:pt x="4" y="204"/>
                    <a:pt x="0" y="187"/>
                    <a:pt x="8" y="175"/>
                  </a:cubicBezTo>
                  <a:cubicBezTo>
                    <a:pt x="115" y="0"/>
                    <a:pt x="280" y="9"/>
                    <a:pt x="287" y="9"/>
                  </a:cubicBezTo>
                  <a:cubicBezTo>
                    <a:pt x="302" y="10"/>
                    <a:pt x="313" y="23"/>
                    <a:pt x="312" y="38"/>
                  </a:cubicBezTo>
                  <a:cubicBezTo>
                    <a:pt x="311" y="53"/>
                    <a:pt x="298" y="64"/>
                    <a:pt x="284" y="63"/>
                  </a:cubicBezTo>
                  <a:cubicBezTo>
                    <a:pt x="284" y="63"/>
                    <a:pt x="284" y="63"/>
                    <a:pt x="284" y="63"/>
                  </a:cubicBezTo>
                  <a:cubicBezTo>
                    <a:pt x="278" y="63"/>
                    <a:pt x="144" y="56"/>
                    <a:pt x="54" y="203"/>
                  </a:cubicBezTo>
                  <a:cubicBezTo>
                    <a:pt x="49" y="211"/>
                    <a:pt x="40" y="216"/>
                    <a:pt x="31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7" name="Freeform 816">
              <a:extLst>
                <a:ext uri="{FF2B5EF4-FFF2-40B4-BE49-F238E27FC236}">
                  <a16:creationId xmlns:a16="http://schemas.microsoft.com/office/drawing/2014/main" id="{CEEEADED-C19E-9352-B1D4-D351E0C04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6326" y="1323475"/>
              <a:ext cx="22225" cy="101600"/>
            </a:xfrm>
            <a:custGeom>
              <a:avLst/>
              <a:gdLst>
                <a:gd name="T0" fmla="*/ 27 w 54"/>
                <a:gd name="T1" fmla="*/ 259 h 259"/>
                <a:gd name="T2" fmla="*/ 0 w 54"/>
                <a:gd name="T3" fmla="*/ 232 h 259"/>
                <a:gd name="T4" fmla="*/ 0 w 54"/>
                <a:gd name="T5" fmla="*/ 27 h 259"/>
                <a:gd name="T6" fmla="*/ 27 w 54"/>
                <a:gd name="T7" fmla="*/ 0 h 259"/>
                <a:gd name="T8" fmla="*/ 54 w 54"/>
                <a:gd name="T9" fmla="*/ 27 h 259"/>
                <a:gd name="T10" fmla="*/ 54 w 54"/>
                <a:gd name="T11" fmla="*/ 232 h 259"/>
                <a:gd name="T12" fmla="*/ 27 w 54"/>
                <a:gd name="T1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59">
                  <a:moveTo>
                    <a:pt x="27" y="259"/>
                  </a:moveTo>
                  <a:cubicBezTo>
                    <a:pt x="12" y="259"/>
                    <a:pt x="0" y="247"/>
                    <a:pt x="0" y="2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7"/>
                    <a:pt x="42" y="259"/>
                    <a:pt x="2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8" name="Freeform 817">
              <a:extLst>
                <a:ext uri="{FF2B5EF4-FFF2-40B4-BE49-F238E27FC236}">
                  <a16:creationId xmlns:a16="http://schemas.microsoft.com/office/drawing/2014/main" id="{882D3463-6DA4-C74A-0737-F906E64D2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9988" y="1323475"/>
              <a:ext cx="20638" cy="101600"/>
            </a:xfrm>
            <a:custGeom>
              <a:avLst/>
              <a:gdLst>
                <a:gd name="T0" fmla="*/ 27 w 54"/>
                <a:gd name="T1" fmla="*/ 259 h 259"/>
                <a:gd name="T2" fmla="*/ 0 w 54"/>
                <a:gd name="T3" fmla="*/ 232 h 259"/>
                <a:gd name="T4" fmla="*/ 0 w 54"/>
                <a:gd name="T5" fmla="*/ 27 h 259"/>
                <a:gd name="T6" fmla="*/ 27 w 54"/>
                <a:gd name="T7" fmla="*/ 0 h 259"/>
                <a:gd name="T8" fmla="*/ 54 w 54"/>
                <a:gd name="T9" fmla="*/ 27 h 259"/>
                <a:gd name="T10" fmla="*/ 54 w 54"/>
                <a:gd name="T11" fmla="*/ 232 h 259"/>
                <a:gd name="T12" fmla="*/ 27 w 54"/>
                <a:gd name="T1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59">
                  <a:moveTo>
                    <a:pt x="27" y="259"/>
                  </a:moveTo>
                  <a:cubicBezTo>
                    <a:pt x="12" y="259"/>
                    <a:pt x="0" y="247"/>
                    <a:pt x="0" y="2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7"/>
                    <a:pt x="42" y="259"/>
                    <a:pt x="2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19" name="Freeform 818">
              <a:extLst>
                <a:ext uri="{FF2B5EF4-FFF2-40B4-BE49-F238E27FC236}">
                  <a16:creationId xmlns:a16="http://schemas.microsoft.com/office/drawing/2014/main" id="{B4C57AF8-7A41-48EF-41E1-F6741E4218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5076" y="1391737"/>
              <a:ext cx="177800" cy="100013"/>
            </a:xfrm>
            <a:custGeom>
              <a:avLst/>
              <a:gdLst>
                <a:gd name="T0" fmla="*/ 374 w 449"/>
                <a:gd name="T1" fmla="*/ 254 h 254"/>
                <a:gd name="T2" fmla="*/ 75 w 449"/>
                <a:gd name="T3" fmla="*/ 254 h 254"/>
                <a:gd name="T4" fmla="*/ 18 w 449"/>
                <a:gd name="T5" fmla="*/ 225 h 254"/>
                <a:gd name="T6" fmla="*/ 7 w 449"/>
                <a:gd name="T7" fmla="*/ 161 h 254"/>
                <a:gd name="T8" fmla="*/ 225 w 449"/>
                <a:gd name="T9" fmla="*/ 0 h 254"/>
                <a:gd name="T10" fmla="*/ 442 w 449"/>
                <a:gd name="T11" fmla="*/ 161 h 254"/>
                <a:gd name="T12" fmla="*/ 431 w 449"/>
                <a:gd name="T13" fmla="*/ 225 h 254"/>
                <a:gd name="T14" fmla="*/ 374 w 449"/>
                <a:gd name="T15" fmla="*/ 254 h 254"/>
                <a:gd name="T16" fmla="*/ 225 w 449"/>
                <a:gd name="T17" fmla="*/ 54 h 254"/>
                <a:gd name="T18" fmla="*/ 59 w 449"/>
                <a:gd name="T19" fmla="*/ 177 h 254"/>
                <a:gd name="T20" fmla="*/ 61 w 449"/>
                <a:gd name="T21" fmla="*/ 193 h 254"/>
                <a:gd name="T22" fmla="*/ 75 w 449"/>
                <a:gd name="T23" fmla="*/ 200 h 254"/>
                <a:gd name="T24" fmla="*/ 374 w 449"/>
                <a:gd name="T25" fmla="*/ 200 h 254"/>
                <a:gd name="T26" fmla="*/ 388 w 449"/>
                <a:gd name="T27" fmla="*/ 193 h 254"/>
                <a:gd name="T28" fmla="*/ 390 w 449"/>
                <a:gd name="T29" fmla="*/ 177 h 254"/>
                <a:gd name="T30" fmla="*/ 225 w 449"/>
                <a:gd name="T31" fmla="*/ 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9" h="254">
                  <a:moveTo>
                    <a:pt x="374" y="254"/>
                  </a:moveTo>
                  <a:cubicBezTo>
                    <a:pt x="75" y="254"/>
                    <a:pt x="75" y="254"/>
                    <a:pt x="75" y="254"/>
                  </a:cubicBezTo>
                  <a:cubicBezTo>
                    <a:pt x="52" y="254"/>
                    <a:pt x="32" y="243"/>
                    <a:pt x="18" y="225"/>
                  </a:cubicBezTo>
                  <a:cubicBezTo>
                    <a:pt x="4" y="207"/>
                    <a:pt x="0" y="184"/>
                    <a:pt x="7" y="161"/>
                  </a:cubicBezTo>
                  <a:cubicBezTo>
                    <a:pt x="36" y="66"/>
                    <a:pt x="125" y="0"/>
                    <a:pt x="225" y="0"/>
                  </a:cubicBezTo>
                  <a:cubicBezTo>
                    <a:pt x="324" y="0"/>
                    <a:pt x="413" y="66"/>
                    <a:pt x="442" y="161"/>
                  </a:cubicBezTo>
                  <a:cubicBezTo>
                    <a:pt x="449" y="184"/>
                    <a:pt x="445" y="207"/>
                    <a:pt x="431" y="225"/>
                  </a:cubicBezTo>
                  <a:cubicBezTo>
                    <a:pt x="417" y="243"/>
                    <a:pt x="397" y="254"/>
                    <a:pt x="374" y="254"/>
                  </a:cubicBezTo>
                  <a:close/>
                  <a:moveTo>
                    <a:pt x="225" y="54"/>
                  </a:moveTo>
                  <a:cubicBezTo>
                    <a:pt x="149" y="54"/>
                    <a:pt x="80" y="104"/>
                    <a:pt x="59" y="177"/>
                  </a:cubicBezTo>
                  <a:cubicBezTo>
                    <a:pt x="57" y="183"/>
                    <a:pt x="58" y="188"/>
                    <a:pt x="61" y="193"/>
                  </a:cubicBezTo>
                  <a:cubicBezTo>
                    <a:pt x="63" y="196"/>
                    <a:pt x="67" y="200"/>
                    <a:pt x="75" y="200"/>
                  </a:cubicBezTo>
                  <a:cubicBezTo>
                    <a:pt x="374" y="200"/>
                    <a:pt x="374" y="200"/>
                    <a:pt x="374" y="200"/>
                  </a:cubicBezTo>
                  <a:cubicBezTo>
                    <a:pt x="382" y="200"/>
                    <a:pt x="386" y="196"/>
                    <a:pt x="388" y="193"/>
                  </a:cubicBezTo>
                  <a:cubicBezTo>
                    <a:pt x="391" y="188"/>
                    <a:pt x="392" y="183"/>
                    <a:pt x="390" y="177"/>
                  </a:cubicBezTo>
                  <a:cubicBezTo>
                    <a:pt x="369" y="104"/>
                    <a:pt x="300" y="54"/>
                    <a:pt x="225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0" name="Freeform 819">
              <a:extLst>
                <a:ext uri="{FF2B5EF4-FFF2-40B4-BE49-F238E27FC236}">
                  <a16:creationId xmlns:a16="http://schemas.microsoft.com/office/drawing/2014/main" id="{780348BE-66EA-A03B-D336-376DB37922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0001" y="1323475"/>
              <a:ext cx="20638" cy="101600"/>
            </a:xfrm>
            <a:custGeom>
              <a:avLst/>
              <a:gdLst>
                <a:gd name="T0" fmla="*/ 27 w 54"/>
                <a:gd name="T1" fmla="*/ 259 h 259"/>
                <a:gd name="T2" fmla="*/ 0 w 54"/>
                <a:gd name="T3" fmla="*/ 232 h 259"/>
                <a:gd name="T4" fmla="*/ 0 w 54"/>
                <a:gd name="T5" fmla="*/ 27 h 259"/>
                <a:gd name="T6" fmla="*/ 27 w 54"/>
                <a:gd name="T7" fmla="*/ 0 h 259"/>
                <a:gd name="T8" fmla="*/ 54 w 54"/>
                <a:gd name="T9" fmla="*/ 27 h 259"/>
                <a:gd name="T10" fmla="*/ 54 w 54"/>
                <a:gd name="T11" fmla="*/ 232 h 259"/>
                <a:gd name="T12" fmla="*/ 27 w 54"/>
                <a:gd name="T1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59">
                  <a:moveTo>
                    <a:pt x="27" y="259"/>
                  </a:moveTo>
                  <a:cubicBezTo>
                    <a:pt x="12" y="259"/>
                    <a:pt x="0" y="247"/>
                    <a:pt x="0" y="2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7"/>
                    <a:pt x="42" y="259"/>
                    <a:pt x="2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1" name="Freeform 820">
              <a:extLst>
                <a:ext uri="{FF2B5EF4-FFF2-40B4-BE49-F238E27FC236}">
                  <a16:creationId xmlns:a16="http://schemas.microsoft.com/office/drawing/2014/main" id="{B0CD255D-6961-AB5F-7F89-AAF141B42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2076" y="1323475"/>
              <a:ext cx="22225" cy="101600"/>
            </a:xfrm>
            <a:custGeom>
              <a:avLst/>
              <a:gdLst>
                <a:gd name="T0" fmla="*/ 27 w 54"/>
                <a:gd name="T1" fmla="*/ 259 h 259"/>
                <a:gd name="T2" fmla="*/ 0 w 54"/>
                <a:gd name="T3" fmla="*/ 232 h 259"/>
                <a:gd name="T4" fmla="*/ 0 w 54"/>
                <a:gd name="T5" fmla="*/ 27 h 259"/>
                <a:gd name="T6" fmla="*/ 27 w 54"/>
                <a:gd name="T7" fmla="*/ 0 h 259"/>
                <a:gd name="T8" fmla="*/ 54 w 54"/>
                <a:gd name="T9" fmla="*/ 27 h 259"/>
                <a:gd name="T10" fmla="*/ 54 w 54"/>
                <a:gd name="T11" fmla="*/ 232 h 259"/>
                <a:gd name="T12" fmla="*/ 27 w 54"/>
                <a:gd name="T1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259">
                  <a:moveTo>
                    <a:pt x="27" y="259"/>
                  </a:moveTo>
                  <a:cubicBezTo>
                    <a:pt x="12" y="259"/>
                    <a:pt x="0" y="247"/>
                    <a:pt x="0" y="232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47"/>
                    <a:pt x="42" y="259"/>
                    <a:pt x="2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2" name="Freeform 821">
              <a:extLst>
                <a:ext uri="{FF2B5EF4-FFF2-40B4-BE49-F238E27FC236}">
                  <a16:creationId xmlns:a16="http://schemas.microsoft.com/office/drawing/2014/main" id="{5C24F6DF-3746-06EA-9A9A-847D26C2A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5676" y="1104400"/>
              <a:ext cx="79375" cy="65088"/>
            </a:xfrm>
            <a:custGeom>
              <a:avLst/>
              <a:gdLst>
                <a:gd name="T0" fmla="*/ 30 w 201"/>
                <a:gd name="T1" fmla="*/ 167 h 167"/>
                <a:gd name="T2" fmla="*/ 15 w 201"/>
                <a:gd name="T3" fmla="*/ 162 h 167"/>
                <a:gd name="T4" fmla="*/ 8 w 201"/>
                <a:gd name="T5" fmla="*/ 125 h 167"/>
                <a:gd name="T6" fmla="*/ 181 w 201"/>
                <a:gd name="T7" fmla="*/ 35 h 167"/>
                <a:gd name="T8" fmla="*/ 196 w 201"/>
                <a:gd name="T9" fmla="*/ 71 h 167"/>
                <a:gd name="T10" fmla="*/ 161 w 201"/>
                <a:gd name="T11" fmla="*/ 85 h 167"/>
                <a:gd name="T12" fmla="*/ 53 w 201"/>
                <a:gd name="T13" fmla="*/ 155 h 167"/>
                <a:gd name="T14" fmla="*/ 30 w 201"/>
                <a:gd name="T1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7">
                  <a:moveTo>
                    <a:pt x="30" y="167"/>
                  </a:moveTo>
                  <a:cubicBezTo>
                    <a:pt x="25" y="167"/>
                    <a:pt x="20" y="165"/>
                    <a:pt x="15" y="162"/>
                  </a:cubicBezTo>
                  <a:cubicBezTo>
                    <a:pt x="3" y="154"/>
                    <a:pt x="0" y="137"/>
                    <a:pt x="8" y="125"/>
                  </a:cubicBezTo>
                  <a:cubicBezTo>
                    <a:pt x="93" y="0"/>
                    <a:pt x="178" y="34"/>
                    <a:pt x="181" y="35"/>
                  </a:cubicBezTo>
                  <a:cubicBezTo>
                    <a:pt x="195" y="41"/>
                    <a:pt x="201" y="57"/>
                    <a:pt x="196" y="71"/>
                  </a:cubicBezTo>
                  <a:cubicBezTo>
                    <a:pt x="190" y="84"/>
                    <a:pt x="174" y="90"/>
                    <a:pt x="161" y="85"/>
                  </a:cubicBezTo>
                  <a:cubicBezTo>
                    <a:pt x="158" y="84"/>
                    <a:pt x="111" y="70"/>
                    <a:pt x="53" y="155"/>
                  </a:cubicBezTo>
                  <a:cubicBezTo>
                    <a:pt x="47" y="163"/>
                    <a:pt x="39" y="167"/>
                    <a:pt x="30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3" name="Freeform 822">
              <a:extLst>
                <a:ext uri="{FF2B5EF4-FFF2-40B4-BE49-F238E27FC236}">
                  <a16:creationId xmlns:a16="http://schemas.microsoft.com/office/drawing/2014/main" id="{DF4282AB-7CD5-9299-76BB-2DC1C7215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15263" y="1113925"/>
              <a:ext cx="168275" cy="142875"/>
            </a:xfrm>
            <a:custGeom>
              <a:avLst/>
              <a:gdLst>
                <a:gd name="T0" fmla="*/ 100 w 422"/>
                <a:gd name="T1" fmla="*/ 360 h 360"/>
                <a:gd name="T2" fmla="*/ 36 w 422"/>
                <a:gd name="T3" fmla="*/ 316 h 360"/>
                <a:gd name="T4" fmla="*/ 123 w 422"/>
                <a:gd name="T5" fmla="*/ 55 h 360"/>
                <a:gd name="T6" fmla="*/ 396 w 422"/>
                <a:gd name="T7" fmla="*/ 88 h 360"/>
                <a:gd name="T8" fmla="*/ 399 w 422"/>
                <a:gd name="T9" fmla="*/ 180 h 360"/>
                <a:gd name="T10" fmla="*/ 302 w 422"/>
                <a:gd name="T11" fmla="*/ 188 h 360"/>
                <a:gd name="T12" fmla="*/ 201 w 422"/>
                <a:gd name="T13" fmla="*/ 179 h 360"/>
                <a:gd name="T14" fmla="*/ 166 w 422"/>
                <a:gd name="T15" fmla="*/ 274 h 360"/>
                <a:gd name="T16" fmla="*/ 120 w 422"/>
                <a:gd name="T17" fmla="*/ 357 h 360"/>
                <a:gd name="T18" fmla="*/ 111 w 422"/>
                <a:gd name="T19" fmla="*/ 332 h 360"/>
                <a:gd name="T20" fmla="*/ 118 w 422"/>
                <a:gd name="T21" fmla="*/ 358 h 360"/>
                <a:gd name="T22" fmla="*/ 100 w 422"/>
                <a:gd name="T23" fmla="*/ 360 h 360"/>
                <a:gd name="T24" fmla="*/ 239 w 422"/>
                <a:gd name="T25" fmla="*/ 76 h 360"/>
                <a:gd name="T26" fmla="*/ 152 w 422"/>
                <a:gd name="T27" fmla="*/ 101 h 360"/>
                <a:gd name="T28" fmla="*/ 86 w 422"/>
                <a:gd name="T29" fmla="*/ 297 h 360"/>
                <a:gd name="T30" fmla="*/ 103 w 422"/>
                <a:gd name="T31" fmla="*/ 306 h 360"/>
                <a:gd name="T32" fmla="*/ 103 w 422"/>
                <a:gd name="T33" fmla="*/ 306 h 360"/>
                <a:gd name="T34" fmla="*/ 105 w 422"/>
                <a:gd name="T35" fmla="*/ 305 h 360"/>
                <a:gd name="T36" fmla="*/ 114 w 422"/>
                <a:gd name="T37" fmla="*/ 287 h 360"/>
                <a:gd name="T38" fmla="*/ 172 w 422"/>
                <a:gd name="T39" fmla="*/ 133 h 360"/>
                <a:gd name="T40" fmla="*/ 337 w 422"/>
                <a:gd name="T41" fmla="*/ 146 h 360"/>
                <a:gd name="T42" fmla="*/ 357 w 422"/>
                <a:gd name="T43" fmla="*/ 146 h 360"/>
                <a:gd name="T44" fmla="*/ 357 w 422"/>
                <a:gd name="T45" fmla="*/ 125 h 360"/>
                <a:gd name="T46" fmla="*/ 239 w 422"/>
                <a:gd name="T47" fmla="*/ 76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2" h="360">
                  <a:moveTo>
                    <a:pt x="100" y="360"/>
                  </a:moveTo>
                  <a:cubicBezTo>
                    <a:pt x="72" y="360"/>
                    <a:pt x="46" y="343"/>
                    <a:pt x="36" y="316"/>
                  </a:cubicBezTo>
                  <a:cubicBezTo>
                    <a:pt x="0" y="220"/>
                    <a:pt x="36" y="110"/>
                    <a:pt x="123" y="55"/>
                  </a:cubicBezTo>
                  <a:cubicBezTo>
                    <a:pt x="210" y="0"/>
                    <a:pt x="325" y="14"/>
                    <a:pt x="396" y="88"/>
                  </a:cubicBezTo>
                  <a:cubicBezTo>
                    <a:pt x="421" y="113"/>
                    <a:pt x="422" y="154"/>
                    <a:pt x="399" y="180"/>
                  </a:cubicBezTo>
                  <a:cubicBezTo>
                    <a:pt x="373" y="209"/>
                    <a:pt x="332" y="211"/>
                    <a:pt x="302" y="188"/>
                  </a:cubicBezTo>
                  <a:cubicBezTo>
                    <a:pt x="272" y="163"/>
                    <a:pt x="232" y="160"/>
                    <a:pt x="201" y="179"/>
                  </a:cubicBezTo>
                  <a:cubicBezTo>
                    <a:pt x="171" y="198"/>
                    <a:pt x="157" y="236"/>
                    <a:pt x="166" y="274"/>
                  </a:cubicBezTo>
                  <a:cubicBezTo>
                    <a:pt x="175" y="311"/>
                    <a:pt x="155" y="347"/>
                    <a:pt x="120" y="357"/>
                  </a:cubicBezTo>
                  <a:cubicBezTo>
                    <a:pt x="111" y="332"/>
                    <a:pt x="111" y="332"/>
                    <a:pt x="111" y="332"/>
                  </a:cubicBezTo>
                  <a:cubicBezTo>
                    <a:pt x="118" y="358"/>
                    <a:pt x="118" y="358"/>
                    <a:pt x="118" y="358"/>
                  </a:cubicBezTo>
                  <a:cubicBezTo>
                    <a:pt x="112" y="360"/>
                    <a:pt x="106" y="360"/>
                    <a:pt x="100" y="360"/>
                  </a:cubicBezTo>
                  <a:close/>
                  <a:moveTo>
                    <a:pt x="239" y="76"/>
                  </a:moveTo>
                  <a:cubicBezTo>
                    <a:pt x="209" y="76"/>
                    <a:pt x="179" y="84"/>
                    <a:pt x="152" y="101"/>
                  </a:cubicBezTo>
                  <a:cubicBezTo>
                    <a:pt x="87" y="142"/>
                    <a:pt x="59" y="225"/>
                    <a:pt x="86" y="297"/>
                  </a:cubicBezTo>
                  <a:cubicBezTo>
                    <a:pt x="89" y="304"/>
                    <a:pt x="96" y="308"/>
                    <a:pt x="103" y="306"/>
                  </a:cubicBezTo>
                  <a:cubicBezTo>
                    <a:pt x="103" y="306"/>
                    <a:pt x="103" y="306"/>
                    <a:pt x="103" y="306"/>
                  </a:cubicBezTo>
                  <a:cubicBezTo>
                    <a:pt x="105" y="305"/>
                    <a:pt x="105" y="305"/>
                    <a:pt x="105" y="305"/>
                  </a:cubicBezTo>
                  <a:cubicBezTo>
                    <a:pt x="113" y="303"/>
                    <a:pt x="116" y="294"/>
                    <a:pt x="114" y="287"/>
                  </a:cubicBezTo>
                  <a:cubicBezTo>
                    <a:pt x="99" y="227"/>
                    <a:pt x="122" y="165"/>
                    <a:pt x="172" y="133"/>
                  </a:cubicBezTo>
                  <a:cubicBezTo>
                    <a:pt x="222" y="102"/>
                    <a:pt x="288" y="107"/>
                    <a:pt x="337" y="146"/>
                  </a:cubicBezTo>
                  <a:cubicBezTo>
                    <a:pt x="342" y="151"/>
                    <a:pt x="351" y="152"/>
                    <a:pt x="357" y="146"/>
                  </a:cubicBezTo>
                  <a:cubicBezTo>
                    <a:pt x="363" y="139"/>
                    <a:pt x="363" y="131"/>
                    <a:pt x="357" y="125"/>
                  </a:cubicBezTo>
                  <a:cubicBezTo>
                    <a:pt x="326" y="93"/>
                    <a:pt x="283" y="76"/>
                    <a:pt x="239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4" name="Line 823">
              <a:extLst>
                <a:ext uri="{FF2B5EF4-FFF2-40B4-BE49-F238E27FC236}">
                  <a16:creationId xmlns:a16="http://schemas.microsoft.com/office/drawing/2014/main" id="{AB7B6C3A-2BBB-1C92-2D1C-67686E5A6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96226" y="1142500"/>
              <a:ext cx="0" cy="0"/>
            </a:xfrm>
            <a:prstGeom prst="line">
              <a:avLst/>
            </a:prstGeom>
            <a:grpFill/>
            <a:ln w="20638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5" name="Freeform 824">
              <a:extLst>
                <a:ext uri="{FF2B5EF4-FFF2-40B4-BE49-F238E27FC236}">
                  <a16:creationId xmlns:a16="http://schemas.microsoft.com/office/drawing/2014/main" id="{7F32CBA4-3CEF-82FD-BA23-B1DE36E5C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6" y="1052012"/>
              <a:ext cx="123825" cy="85725"/>
            </a:xfrm>
            <a:custGeom>
              <a:avLst/>
              <a:gdLst>
                <a:gd name="T0" fmla="*/ 283 w 313"/>
                <a:gd name="T1" fmla="*/ 216 h 216"/>
                <a:gd name="T2" fmla="*/ 260 w 313"/>
                <a:gd name="T3" fmla="*/ 203 h 216"/>
                <a:gd name="T4" fmla="*/ 30 w 313"/>
                <a:gd name="T5" fmla="*/ 63 h 216"/>
                <a:gd name="T6" fmla="*/ 1 w 313"/>
                <a:gd name="T7" fmla="*/ 38 h 216"/>
                <a:gd name="T8" fmla="*/ 26 w 313"/>
                <a:gd name="T9" fmla="*/ 9 h 216"/>
                <a:gd name="T10" fmla="*/ 306 w 313"/>
                <a:gd name="T11" fmla="*/ 175 h 216"/>
                <a:gd name="T12" fmla="*/ 297 w 313"/>
                <a:gd name="T13" fmla="*/ 212 h 216"/>
                <a:gd name="T14" fmla="*/ 283 w 313"/>
                <a:gd name="T1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3" h="216">
                  <a:moveTo>
                    <a:pt x="283" y="216"/>
                  </a:moveTo>
                  <a:cubicBezTo>
                    <a:pt x="274" y="216"/>
                    <a:pt x="265" y="211"/>
                    <a:pt x="260" y="203"/>
                  </a:cubicBezTo>
                  <a:cubicBezTo>
                    <a:pt x="170" y="56"/>
                    <a:pt x="35" y="63"/>
                    <a:pt x="30" y="63"/>
                  </a:cubicBezTo>
                  <a:cubicBezTo>
                    <a:pt x="14" y="64"/>
                    <a:pt x="2" y="52"/>
                    <a:pt x="1" y="38"/>
                  </a:cubicBezTo>
                  <a:cubicBezTo>
                    <a:pt x="0" y="23"/>
                    <a:pt x="12" y="10"/>
                    <a:pt x="26" y="9"/>
                  </a:cubicBezTo>
                  <a:cubicBezTo>
                    <a:pt x="34" y="9"/>
                    <a:pt x="199" y="0"/>
                    <a:pt x="306" y="175"/>
                  </a:cubicBezTo>
                  <a:cubicBezTo>
                    <a:pt x="313" y="187"/>
                    <a:pt x="309" y="204"/>
                    <a:pt x="297" y="212"/>
                  </a:cubicBezTo>
                  <a:cubicBezTo>
                    <a:pt x="292" y="214"/>
                    <a:pt x="288" y="216"/>
                    <a:pt x="283" y="2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6" name="Freeform 825">
              <a:extLst>
                <a:ext uri="{FF2B5EF4-FFF2-40B4-BE49-F238E27FC236}">
                  <a16:creationId xmlns:a16="http://schemas.microsoft.com/office/drawing/2014/main" id="{156488B2-24C9-8F1C-02DA-8E0242534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338" y="1104400"/>
              <a:ext cx="79375" cy="65088"/>
            </a:xfrm>
            <a:custGeom>
              <a:avLst/>
              <a:gdLst>
                <a:gd name="T0" fmla="*/ 170 w 201"/>
                <a:gd name="T1" fmla="*/ 167 h 167"/>
                <a:gd name="T2" fmla="*/ 148 w 201"/>
                <a:gd name="T3" fmla="*/ 155 h 167"/>
                <a:gd name="T4" fmla="*/ 40 w 201"/>
                <a:gd name="T5" fmla="*/ 85 h 167"/>
                <a:gd name="T6" fmla="*/ 5 w 201"/>
                <a:gd name="T7" fmla="*/ 70 h 167"/>
                <a:gd name="T8" fmla="*/ 19 w 201"/>
                <a:gd name="T9" fmla="*/ 35 h 167"/>
                <a:gd name="T10" fmla="*/ 193 w 201"/>
                <a:gd name="T11" fmla="*/ 125 h 167"/>
                <a:gd name="T12" fmla="*/ 185 w 201"/>
                <a:gd name="T13" fmla="*/ 162 h 167"/>
                <a:gd name="T14" fmla="*/ 170 w 201"/>
                <a:gd name="T1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1" h="167">
                  <a:moveTo>
                    <a:pt x="170" y="167"/>
                  </a:moveTo>
                  <a:cubicBezTo>
                    <a:pt x="162" y="167"/>
                    <a:pt x="153" y="163"/>
                    <a:pt x="148" y="155"/>
                  </a:cubicBezTo>
                  <a:cubicBezTo>
                    <a:pt x="89" y="69"/>
                    <a:pt x="42" y="84"/>
                    <a:pt x="40" y="85"/>
                  </a:cubicBezTo>
                  <a:cubicBezTo>
                    <a:pt x="26" y="90"/>
                    <a:pt x="10" y="83"/>
                    <a:pt x="5" y="70"/>
                  </a:cubicBezTo>
                  <a:cubicBezTo>
                    <a:pt x="0" y="56"/>
                    <a:pt x="6" y="41"/>
                    <a:pt x="19" y="35"/>
                  </a:cubicBezTo>
                  <a:cubicBezTo>
                    <a:pt x="23" y="34"/>
                    <a:pt x="107" y="0"/>
                    <a:pt x="193" y="125"/>
                  </a:cubicBezTo>
                  <a:cubicBezTo>
                    <a:pt x="201" y="137"/>
                    <a:pt x="198" y="154"/>
                    <a:pt x="185" y="162"/>
                  </a:cubicBezTo>
                  <a:cubicBezTo>
                    <a:pt x="181" y="165"/>
                    <a:pt x="176" y="167"/>
                    <a:pt x="170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27" name="Freeform 826">
              <a:extLst>
                <a:ext uri="{FF2B5EF4-FFF2-40B4-BE49-F238E27FC236}">
                  <a16:creationId xmlns:a16="http://schemas.microsoft.com/office/drawing/2014/main" id="{A7F7EC1B-0B3B-E49F-F3D4-93333A177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201" y="680537"/>
              <a:ext cx="20638" cy="68263"/>
            </a:xfrm>
            <a:custGeom>
              <a:avLst/>
              <a:gdLst>
                <a:gd name="T0" fmla="*/ 27 w 54"/>
                <a:gd name="T1" fmla="*/ 175 h 175"/>
                <a:gd name="T2" fmla="*/ 0 w 54"/>
                <a:gd name="T3" fmla="*/ 148 h 175"/>
                <a:gd name="T4" fmla="*/ 0 w 54"/>
                <a:gd name="T5" fmla="*/ 27 h 175"/>
                <a:gd name="T6" fmla="*/ 27 w 54"/>
                <a:gd name="T7" fmla="*/ 0 h 175"/>
                <a:gd name="T8" fmla="*/ 54 w 54"/>
                <a:gd name="T9" fmla="*/ 27 h 175"/>
                <a:gd name="T10" fmla="*/ 54 w 54"/>
                <a:gd name="T11" fmla="*/ 148 h 175"/>
                <a:gd name="T12" fmla="*/ 27 w 54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75">
                  <a:moveTo>
                    <a:pt x="27" y="175"/>
                  </a:moveTo>
                  <a:cubicBezTo>
                    <a:pt x="12" y="175"/>
                    <a:pt x="0" y="163"/>
                    <a:pt x="0" y="14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148"/>
                    <a:pt x="54" y="148"/>
                    <a:pt x="54" y="148"/>
                  </a:cubicBezTo>
                  <a:cubicBezTo>
                    <a:pt x="54" y="163"/>
                    <a:pt x="42" y="175"/>
                    <a:pt x="27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176F92-2A72-7A1B-FC8A-1131C4952F8E}"/>
              </a:ext>
            </a:extLst>
          </p:cNvPr>
          <p:cNvGrpSpPr>
            <a:grpSpLocks noChangeAspect="1"/>
          </p:cNvGrpSpPr>
          <p:nvPr/>
        </p:nvGrpSpPr>
        <p:grpSpPr>
          <a:xfrm>
            <a:off x="6857994" y="457200"/>
            <a:ext cx="3845208" cy="2876843"/>
            <a:chOff x="3976688" y="7667625"/>
            <a:chExt cx="863601" cy="646113"/>
          </a:xfrm>
          <a:solidFill>
            <a:schemeClr val="accent6"/>
          </a:solidFill>
        </p:grpSpPr>
        <p:sp>
          <p:nvSpPr>
            <p:cNvPr id="29" name="Freeform 546">
              <a:extLst>
                <a:ext uri="{FF2B5EF4-FFF2-40B4-BE49-F238E27FC236}">
                  <a16:creationId xmlns:a16="http://schemas.microsoft.com/office/drawing/2014/main" id="{EC3BF28D-EE7A-AD5E-D3CE-58F57FC99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1" y="7667625"/>
              <a:ext cx="520700" cy="517525"/>
            </a:xfrm>
            <a:custGeom>
              <a:avLst/>
              <a:gdLst>
                <a:gd name="T0" fmla="*/ 612 w 1253"/>
                <a:gd name="T1" fmla="*/ 1247 h 1247"/>
                <a:gd name="T2" fmla="*/ 598 w 1253"/>
                <a:gd name="T3" fmla="*/ 1243 h 1247"/>
                <a:gd name="T4" fmla="*/ 592 w 1253"/>
                <a:gd name="T5" fmla="*/ 1208 h 1247"/>
                <a:gd name="T6" fmla="*/ 600 w 1253"/>
                <a:gd name="T7" fmla="*/ 1196 h 1247"/>
                <a:gd name="T8" fmla="*/ 624 w 1253"/>
                <a:gd name="T9" fmla="*/ 1184 h 1247"/>
                <a:gd name="T10" fmla="*/ 659 w 1253"/>
                <a:gd name="T11" fmla="*/ 1187 h 1247"/>
                <a:gd name="T12" fmla="*/ 956 w 1253"/>
                <a:gd name="T13" fmla="*/ 947 h 1247"/>
                <a:gd name="T14" fmla="*/ 978 w 1253"/>
                <a:gd name="T15" fmla="*/ 928 h 1247"/>
                <a:gd name="T16" fmla="*/ 1203 w 1253"/>
                <a:gd name="T17" fmla="*/ 678 h 1247"/>
                <a:gd name="T18" fmla="*/ 978 w 1253"/>
                <a:gd name="T19" fmla="*/ 428 h 1247"/>
                <a:gd name="T20" fmla="*/ 956 w 1253"/>
                <a:gd name="T21" fmla="*/ 410 h 1247"/>
                <a:gd name="T22" fmla="*/ 656 w 1253"/>
                <a:gd name="T23" fmla="*/ 189 h 1247"/>
                <a:gd name="T24" fmla="*/ 598 w 1253"/>
                <a:gd name="T25" fmla="*/ 195 h 1247"/>
                <a:gd name="T26" fmla="*/ 573 w 1253"/>
                <a:gd name="T27" fmla="*/ 185 h 1247"/>
                <a:gd name="T28" fmla="*/ 315 w 1253"/>
                <a:gd name="T29" fmla="*/ 50 h 1247"/>
                <a:gd name="T30" fmla="*/ 49 w 1253"/>
                <a:gd name="T31" fmla="*/ 197 h 1247"/>
                <a:gd name="T32" fmla="*/ 15 w 1253"/>
                <a:gd name="T33" fmla="*/ 205 h 1247"/>
                <a:gd name="T34" fmla="*/ 7 w 1253"/>
                <a:gd name="T35" fmla="*/ 170 h 1247"/>
                <a:gd name="T36" fmla="*/ 315 w 1253"/>
                <a:gd name="T37" fmla="*/ 0 h 1247"/>
                <a:gd name="T38" fmla="*/ 605 w 1253"/>
                <a:gd name="T39" fmla="*/ 143 h 1247"/>
                <a:gd name="T40" fmla="*/ 656 w 1253"/>
                <a:gd name="T41" fmla="*/ 139 h 1247"/>
                <a:gd name="T42" fmla="*/ 999 w 1253"/>
                <a:gd name="T43" fmla="*/ 380 h 1247"/>
                <a:gd name="T44" fmla="*/ 1253 w 1253"/>
                <a:gd name="T45" fmla="*/ 678 h 1247"/>
                <a:gd name="T46" fmla="*/ 1000 w 1253"/>
                <a:gd name="T47" fmla="*/ 975 h 1247"/>
                <a:gd name="T48" fmla="*/ 659 w 1253"/>
                <a:gd name="T49" fmla="*/ 1237 h 1247"/>
                <a:gd name="T50" fmla="*/ 634 w 1253"/>
                <a:gd name="T51" fmla="*/ 1236 h 1247"/>
                <a:gd name="T52" fmla="*/ 633 w 1253"/>
                <a:gd name="T53" fmla="*/ 1237 h 1247"/>
                <a:gd name="T54" fmla="*/ 612 w 1253"/>
                <a:gd name="T55" fmla="*/ 1247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3" h="1247">
                  <a:moveTo>
                    <a:pt x="612" y="1247"/>
                  </a:moveTo>
                  <a:cubicBezTo>
                    <a:pt x="607" y="1247"/>
                    <a:pt x="602" y="1246"/>
                    <a:pt x="598" y="1243"/>
                  </a:cubicBezTo>
                  <a:cubicBezTo>
                    <a:pt x="587" y="1235"/>
                    <a:pt x="584" y="1219"/>
                    <a:pt x="592" y="1208"/>
                  </a:cubicBezTo>
                  <a:cubicBezTo>
                    <a:pt x="595" y="1204"/>
                    <a:pt x="597" y="1200"/>
                    <a:pt x="600" y="1196"/>
                  </a:cubicBezTo>
                  <a:cubicBezTo>
                    <a:pt x="605" y="1188"/>
                    <a:pt x="614" y="1183"/>
                    <a:pt x="624" y="1184"/>
                  </a:cubicBezTo>
                  <a:cubicBezTo>
                    <a:pt x="637" y="1186"/>
                    <a:pt x="648" y="1187"/>
                    <a:pt x="659" y="1187"/>
                  </a:cubicBezTo>
                  <a:cubicBezTo>
                    <a:pt x="801" y="1187"/>
                    <a:pt x="926" y="1086"/>
                    <a:pt x="956" y="947"/>
                  </a:cubicBezTo>
                  <a:cubicBezTo>
                    <a:pt x="958" y="937"/>
                    <a:pt x="967" y="929"/>
                    <a:pt x="978" y="928"/>
                  </a:cubicBezTo>
                  <a:cubicBezTo>
                    <a:pt x="1106" y="914"/>
                    <a:pt x="1203" y="807"/>
                    <a:pt x="1203" y="678"/>
                  </a:cubicBezTo>
                  <a:cubicBezTo>
                    <a:pt x="1203" y="549"/>
                    <a:pt x="1106" y="441"/>
                    <a:pt x="978" y="428"/>
                  </a:cubicBezTo>
                  <a:cubicBezTo>
                    <a:pt x="968" y="427"/>
                    <a:pt x="959" y="420"/>
                    <a:pt x="956" y="410"/>
                  </a:cubicBezTo>
                  <a:cubicBezTo>
                    <a:pt x="915" y="278"/>
                    <a:pt x="794" y="189"/>
                    <a:pt x="656" y="189"/>
                  </a:cubicBezTo>
                  <a:cubicBezTo>
                    <a:pt x="637" y="189"/>
                    <a:pt x="618" y="191"/>
                    <a:pt x="598" y="195"/>
                  </a:cubicBezTo>
                  <a:cubicBezTo>
                    <a:pt x="589" y="197"/>
                    <a:pt x="579" y="193"/>
                    <a:pt x="573" y="185"/>
                  </a:cubicBezTo>
                  <a:cubicBezTo>
                    <a:pt x="514" y="100"/>
                    <a:pt x="418" y="50"/>
                    <a:pt x="315" y="50"/>
                  </a:cubicBezTo>
                  <a:cubicBezTo>
                    <a:pt x="207" y="50"/>
                    <a:pt x="108" y="105"/>
                    <a:pt x="49" y="197"/>
                  </a:cubicBezTo>
                  <a:cubicBezTo>
                    <a:pt x="42" y="209"/>
                    <a:pt x="27" y="212"/>
                    <a:pt x="15" y="205"/>
                  </a:cubicBezTo>
                  <a:cubicBezTo>
                    <a:pt x="3" y="197"/>
                    <a:pt x="0" y="182"/>
                    <a:pt x="7" y="170"/>
                  </a:cubicBezTo>
                  <a:cubicBezTo>
                    <a:pt x="74" y="64"/>
                    <a:pt x="190" y="0"/>
                    <a:pt x="315" y="0"/>
                  </a:cubicBezTo>
                  <a:cubicBezTo>
                    <a:pt x="429" y="0"/>
                    <a:pt x="536" y="53"/>
                    <a:pt x="605" y="143"/>
                  </a:cubicBezTo>
                  <a:cubicBezTo>
                    <a:pt x="622" y="140"/>
                    <a:pt x="639" y="139"/>
                    <a:pt x="656" y="139"/>
                  </a:cubicBezTo>
                  <a:cubicBezTo>
                    <a:pt x="811" y="139"/>
                    <a:pt x="947" y="235"/>
                    <a:pt x="999" y="380"/>
                  </a:cubicBezTo>
                  <a:cubicBezTo>
                    <a:pt x="1145" y="403"/>
                    <a:pt x="1253" y="528"/>
                    <a:pt x="1253" y="678"/>
                  </a:cubicBezTo>
                  <a:cubicBezTo>
                    <a:pt x="1253" y="827"/>
                    <a:pt x="1145" y="952"/>
                    <a:pt x="1000" y="975"/>
                  </a:cubicBezTo>
                  <a:cubicBezTo>
                    <a:pt x="959" y="1128"/>
                    <a:pt x="818" y="1237"/>
                    <a:pt x="659" y="1237"/>
                  </a:cubicBezTo>
                  <a:cubicBezTo>
                    <a:pt x="651" y="1237"/>
                    <a:pt x="642" y="1236"/>
                    <a:pt x="634" y="1236"/>
                  </a:cubicBezTo>
                  <a:cubicBezTo>
                    <a:pt x="633" y="1236"/>
                    <a:pt x="633" y="1236"/>
                    <a:pt x="633" y="1237"/>
                  </a:cubicBezTo>
                  <a:cubicBezTo>
                    <a:pt x="628" y="1244"/>
                    <a:pt x="620" y="1247"/>
                    <a:pt x="612" y="12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0" name="Freeform 547">
              <a:extLst>
                <a:ext uri="{FF2B5EF4-FFF2-40B4-BE49-F238E27FC236}">
                  <a16:creationId xmlns:a16="http://schemas.microsoft.com/office/drawing/2014/main" id="{43C86097-F5C1-34C0-3A4E-D87F4135B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6688" y="7732713"/>
              <a:ext cx="488950" cy="512763"/>
            </a:xfrm>
            <a:custGeom>
              <a:avLst/>
              <a:gdLst>
                <a:gd name="T0" fmla="*/ 937 w 1175"/>
                <a:gd name="T1" fmla="*/ 1236 h 1236"/>
                <a:gd name="T2" fmla="*/ 643 w 1175"/>
                <a:gd name="T3" fmla="*/ 1091 h 1236"/>
                <a:gd name="T4" fmla="*/ 548 w 1175"/>
                <a:gd name="T5" fmla="*/ 1106 h 1236"/>
                <a:gd name="T6" fmla="*/ 254 w 1175"/>
                <a:gd name="T7" fmla="*/ 868 h 1236"/>
                <a:gd name="T8" fmla="*/ 0 w 1175"/>
                <a:gd name="T9" fmla="*/ 579 h 1236"/>
                <a:gd name="T10" fmla="*/ 239 w 1175"/>
                <a:gd name="T11" fmla="*/ 292 h 1236"/>
                <a:gd name="T12" fmla="*/ 534 w 1175"/>
                <a:gd name="T13" fmla="*/ 3 h 1236"/>
                <a:gd name="T14" fmla="*/ 563 w 1175"/>
                <a:gd name="T15" fmla="*/ 23 h 1236"/>
                <a:gd name="T16" fmla="*/ 542 w 1175"/>
                <a:gd name="T17" fmla="*/ 52 h 1236"/>
                <a:gd name="T18" fmla="*/ 285 w 1175"/>
                <a:gd name="T19" fmla="*/ 318 h 1236"/>
                <a:gd name="T20" fmla="*/ 263 w 1175"/>
                <a:gd name="T21" fmla="*/ 340 h 1236"/>
                <a:gd name="T22" fmla="*/ 50 w 1175"/>
                <a:gd name="T23" fmla="*/ 579 h 1236"/>
                <a:gd name="T24" fmla="*/ 277 w 1175"/>
                <a:gd name="T25" fmla="*/ 820 h 1236"/>
                <a:gd name="T26" fmla="*/ 300 w 1175"/>
                <a:gd name="T27" fmla="*/ 841 h 1236"/>
                <a:gd name="T28" fmla="*/ 548 w 1175"/>
                <a:gd name="T29" fmla="*/ 1056 h 1236"/>
                <a:gd name="T30" fmla="*/ 643 w 1175"/>
                <a:gd name="T31" fmla="*/ 1037 h 1236"/>
                <a:gd name="T32" fmla="*/ 673 w 1175"/>
                <a:gd name="T33" fmla="*/ 1046 h 1236"/>
                <a:gd name="T34" fmla="*/ 937 w 1175"/>
                <a:gd name="T35" fmla="*/ 1186 h 1236"/>
                <a:gd name="T36" fmla="*/ 1132 w 1175"/>
                <a:gd name="T37" fmla="*/ 1119 h 1236"/>
                <a:gd name="T38" fmla="*/ 1167 w 1175"/>
                <a:gd name="T39" fmla="*/ 1124 h 1236"/>
                <a:gd name="T40" fmla="*/ 1162 w 1175"/>
                <a:gd name="T41" fmla="*/ 1159 h 1236"/>
                <a:gd name="T42" fmla="*/ 937 w 1175"/>
                <a:gd name="T43" fmla="*/ 1236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5" h="1236">
                  <a:moveTo>
                    <a:pt x="937" y="1236"/>
                  </a:moveTo>
                  <a:cubicBezTo>
                    <a:pt x="822" y="1236"/>
                    <a:pt x="713" y="1182"/>
                    <a:pt x="643" y="1091"/>
                  </a:cubicBezTo>
                  <a:cubicBezTo>
                    <a:pt x="613" y="1101"/>
                    <a:pt x="581" y="1106"/>
                    <a:pt x="548" y="1106"/>
                  </a:cubicBezTo>
                  <a:cubicBezTo>
                    <a:pt x="407" y="1106"/>
                    <a:pt x="283" y="1005"/>
                    <a:pt x="254" y="868"/>
                  </a:cubicBezTo>
                  <a:cubicBezTo>
                    <a:pt x="110" y="850"/>
                    <a:pt x="0" y="726"/>
                    <a:pt x="0" y="579"/>
                  </a:cubicBezTo>
                  <a:cubicBezTo>
                    <a:pt x="0" y="437"/>
                    <a:pt x="101" y="317"/>
                    <a:pt x="239" y="292"/>
                  </a:cubicBezTo>
                  <a:cubicBezTo>
                    <a:pt x="268" y="144"/>
                    <a:pt x="384" y="29"/>
                    <a:pt x="534" y="3"/>
                  </a:cubicBezTo>
                  <a:cubicBezTo>
                    <a:pt x="547" y="0"/>
                    <a:pt x="560" y="9"/>
                    <a:pt x="563" y="23"/>
                  </a:cubicBezTo>
                  <a:cubicBezTo>
                    <a:pt x="565" y="37"/>
                    <a:pt x="556" y="50"/>
                    <a:pt x="542" y="52"/>
                  </a:cubicBezTo>
                  <a:cubicBezTo>
                    <a:pt x="408" y="76"/>
                    <a:pt x="304" y="183"/>
                    <a:pt x="285" y="318"/>
                  </a:cubicBezTo>
                  <a:cubicBezTo>
                    <a:pt x="284" y="329"/>
                    <a:pt x="275" y="338"/>
                    <a:pt x="263" y="340"/>
                  </a:cubicBezTo>
                  <a:cubicBezTo>
                    <a:pt x="142" y="353"/>
                    <a:pt x="50" y="456"/>
                    <a:pt x="50" y="579"/>
                  </a:cubicBezTo>
                  <a:cubicBezTo>
                    <a:pt x="50" y="707"/>
                    <a:pt x="149" y="812"/>
                    <a:pt x="277" y="820"/>
                  </a:cubicBezTo>
                  <a:cubicBezTo>
                    <a:pt x="288" y="821"/>
                    <a:pt x="298" y="829"/>
                    <a:pt x="300" y="841"/>
                  </a:cubicBezTo>
                  <a:cubicBezTo>
                    <a:pt x="318" y="964"/>
                    <a:pt x="425" y="1056"/>
                    <a:pt x="548" y="1056"/>
                  </a:cubicBezTo>
                  <a:cubicBezTo>
                    <a:pt x="581" y="1056"/>
                    <a:pt x="613" y="1050"/>
                    <a:pt x="643" y="1037"/>
                  </a:cubicBezTo>
                  <a:cubicBezTo>
                    <a:pt x="654" y="1033"/>
                    <a:pt x="667" y="1037"/>
                    <a:pt x="673" y="1046"/>
                  </a:cubicBezTo>
                  <a:cubicBezTo>
                    <a:pt x="733" y="1134"/>
                    <a:pt x="832" y="1186"/>
                    <a:pt x="937" y="1186"/>
                  </a:cubicBezTo>
                  <a:cubicBezTo>
                    <a:pt x="1008" y="1186"/>
                    <a:pt x="1076" y="1163"/>
                    <a:pt x="1132" y="1119"/>
                  </a:cubicBezTo>
                  <a:cubicBezTo>
                    <a:pt x="1143" y="1111"/>
                    <a:pt x="1158" y="1113"/>
                    <a:pt x="1167" y="1124"/>
                  </a:cubicBezTo>
                  <a:cubicBezTo>
                    <a:pt x="1175" y="1135"/>
                    <a:pt x="1173" y="1150"/>
                    <a:pt x="1162" y="1159"/>
                  </a:cubicBezTo>
                  <a:cubicBezTo>
                    <a:pt x="1097" y="1209"/>
                    <a:pt x="1019" y="1236"/>
                    <a:pt x="937" y="12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1" name="Freeform 548">
              <a:extLst>
                <a:ext uri="{FF2B5EF4-FFF2-40B4-BE49-F238E27FC236}">
                  <a16:creationId xmlns:a16="http://schemas.microsoft.com/office/drawing/2014/main" id="{F9F12E60-B475-572E-4574-0E6BAB547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8" y="8174038"/>
              <a:ext cx="139700" cy="139700"/>
            </a:xfrm>
            <a:custGeom>
              <a:avLst/>
              <a:gdLst>
                <a:gd name="T0" fmla="*/ 168 w 336"/>
                <a:gd name="T1" fmla="*/ 336 h 336"/>
                <a:gd name="T2" fmla="*/ 0 w 336"/>
                <a:gd name="T3" fmla="*/ 168 h 336"/>
                <a:gd name="T4" fmla="*/ 25 w 336"/>
                <a:gd name="T5" fmla="*/ 143 h 336"/>
                <a:gd name="T6" fmla="*/ 50 w 336"/>
                <a:gd name="T7" fmla="*/ 168 h 336"/>
                <a:gd name="T8" fmla="*/ 168 w 336"/>
                <a:gd name="T9" fmla="*/ 286 h 336"/>
                <a:gd name="T10" fmla="*/ 286 w 336"/>
                <a:gd name="T11" fmla="*/ 168 h 336"/>
                <a:gd name="T12" fmla="*/ 168 w 336"/>
                <a:gd name="T13" fmla="*/ 50 h 336"/>
                <a:gd name="T14" fmla="*/ 114 w 336"/>
                <a:gd name="T15" fmla="*/ 63 h 336"/>
                <a:gd name="T16" fmla="*/ 80 w 336"/>
                <a:gd name="T17" fmla="*/ 52 h 336"/>
                <a:gd name="T18" fmla="*/ 91 w 336"/>
                <a:gd name="T19" fmla="*/ 18 h 336"/>
                <a:gd name="T20" fmla="*/ 168 w 336"/>
                <a:gd name="T21" fmla="*/ 0 h 336"/>
                <a:gd name="T22" fmla="*/ 336 w 336"/>
                <a:gd name="T23" fmla="*/ 168 h 336"/>
                <a:gd name="T24" fmla="*/ 168 w 336"/>
                <a:gd name="T25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36">
                  <a:moveTo>
                    <a:pt x="168" y="336"/>
                  </a:moveTo>
                  <a:cubicBezTo>
                    <a:pt x="75" y="336"/>
                    <a:pt x="0" y="260"/>
                    <a:pt x="0" y="168"/>
                  </a:cubicBezTo>
                  <a:cubicBezTo>
                    <a:pt x="0" y="154"/>
                    <a:pt x="11" y="143"/>
                    <a:pt x="25" y="143"/>
                  </a:cubicBezTo>
                  <a:cubicBezTo>
                    <a:pt x="39" y="143"/>
                    <a:pt x="50" y="154"/>
                    <a:pt x="50" y="168"/>
                  </a:cubicBezTo>
                  <a:cubicBezTo>
                    <a:pt x="50" y="233"/>
                    <a:pt x="103" y="286"/>
                    <a:pt x="168" y="286"/>
                  </a:cubicBezTo>
                  <a:cubicBezTo>
                    <a:pt x="233" y="286"/>
                    <a:pt x="286" y="233"/>
                    <a:pt x="286" y="168"/>
                  </a:cubicBezTo>
                  <a:cubicBezTo>
                    <a:pt x="286" y="103"/>
                    <a:pt x="233" y="50"/>
                    <a:pt x="168" y="50"/>
                  </a:cubicBezTo>
                  <a:cubicBezTo>
                    <a:pt x="149" y="50"/>
                    <a:pt x="131" y="54"/>
                    <a:pt x="114" y="63"/>
                  </a:cubicBezTo>
                  <a:cubicBezTo>
                    <a:pt x="102" y="69"/>
                    <a:pt x="87" y="64"/>
                    <a:pt x="80" y="52"/>
                  </a:cubicBezTo>
                  <a:cubicBezTo>
                    <a:pt x="74" y="40"/>
                    <a:pt x="79" y="25"/>
                    <a:pt x="91" y="18"/>
                  </a:cubicBezTo>
                  <a:cubicBezTo>
                    <a:pt x="115" y="6"/>
                    <a:pt x="141" y="0"/>
                    <a:pt x="168" y="0"/>
                  </a:cubicBezTo>
                  <a:cubicBezTo>
                    <a:pt x="261" y="0"/>
                    <a:pt x="336" y="75"/>
                    <a:pt x="336" y="168"/>
                  </a:cubicBezTo>
                  <a:cubicBezTo>
                    <a:pt x="336" y="260"/>
                    <a:pt x="261" y="336"/>
                    <a:pt x="168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2" name="Freeform 549">
              <a:extLst>
                <a:ext uri="{FF2B5EF4-FFF2-40B4-BE49-F238E27FC236}">
                  <a16:creationId xmlns:a16="http://schemas.microsoft.com/office/drawing/2014/main" id="{A41BFBF3-E3B4-1AA2-9225-579B20F1EA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6151" y="8201025"/>
              <a:ext cx="84138" cy="84138"/>
            </a:xfrm>
            <a:custGeom>
              <a:avLst/>
              <a:gdLst>
                <a:gd name="T0" fmla="*/ 101 w 203"/>
                <a:gd name="T1" fmla="*/ 203 h 203"/>
                <a:gd name="T2" fmla="*/ 0 w 203"/>
                <a:gd name="T3" fmla="*/ 102 h 203"/>
                <a:gd name="T4" fmla="*/ 101 w 203"/>
                <a:gd name="T5" fmla="*/ 0 h 203"/>
                <a:gd name="T6" fmla="*/ 203 w 203"/>
                <a:gd name="T7" fmla="*/ 102 h 203"/>
                <a:gd name="T8" fmla="*/ 101 w 203"/>
                <a:gd name="T9" fmla="*/ 203 h 203"/>
                <a:gd name="T10" fmla="*/ 101 w 203"/>
                <a:gd name="T11" fmla="*/ 50 h 203"/>
                <a:gd name="T12" fmla="*/ 50 w 203"/>
                <a:gd name="T13" fmla="*/ 102 h 203"/>
                <a:gd name="T14" fmla="*/ 101 w 203"/>
                <a:gd name="T15" fmla="*/ 153 h 203"/>
                <a:gd name="T16" fmla="*/ 153 w 203"/>
                <a:gd name="T17" fmla="*/ 102 h 203"/>
                <a:gd name="T18" fmla="*/ 101 w 203"/>
                <a:gd name="T19" fmla="*/ 5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03">
                  <a:moveTo>
                    <a:pt x="101" y="203"/>
                  </a:moveTo>
                  <a:cubicBezTo>
                    <a:pt x="45" y="203"/>
                    <a:pt x="0" y="158"/>
                    <a:pt x="0" y="102"/>
                  </a:cubicBezTo>
                  <a:cubicBezTo>
                    <a:pt x="0" y="46"/>
                    <a:pt x="45" y="0"/>
                    <a:pt x="101" y="0"/>
                  </a:cubicBezTo>
                  <a:cubicBezTo>
                    <a:pt x="157" y="0"/>
                    <a:pt x="203" y="46"/>
                    <a:pt x="203" y="102"/>
                  </a:cubicBezTo>
                  <a:cubicBezTo>
                    <a:pt x="203" y="158"/>
                    <a:pt x="157" y="203"/>
                    <a:pt x="101" y="203"/>
                  </a:cubicBezTo>
                  <a:close/>
                  <a:moveTo>
                    <a:pt x="101" y="50"/>
                  </a:moveTo>
                  <a:cubicBezTo>
                    <a:pt x="73" y="50"/>
                    <a:pt x="50" y="73"/>
                    <a:pt x="50" y="102"/>
                  </a:cubicBezTo>
                  <a:cubicBezTo>
                    <a:pt x="50" y="130"/>
                    <a:pt x="73" y="153"/>
                    <a:pt x="101" y="153"/>
                  </a:cubicBezTo>
                  <a:cubicBezTo>
                    <a:pt x="130" y="153"/>
                    <a:pt x="153" y="130"/>
                    <a:pt x="153" y="102"/>
                  </a:cubicBezTo>
                  <a:cubicBezTo>
                    <a:pt x="153" y="73"/>
                    <a:pt x="130" y="50"/>
                    <a:pt x="101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5CB6F96-C321-9933-8AF0-1F3691CD1ECC}"/>
              </a:ext>
            </a:extLst>
          </p:cNvPr>
          <p:cNvSpPr txBox="1"/>
          <p:nvPr/>
        </p:nvSpPr>
        <p:spPr>
          <a:xfrm>
            <a:off x="7301132" y="991772"/>
            <a:ext cx="25251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nb-NO" sz="2400"/>
              <a:t>Kan også trenes opp til mer spesialiserte oppgaver</a:t>
            </a:r>
            <a:endParaRPr lang="en-US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578BE5-7BB3-E085-798F-87D2D1F340B8}"/>
              </a:ext>
            </a:extLst>
          </p:cNvPr>
          <p:cNvSpPr/>
          <p:nvPr/>
        </p:nvSpPr>
        <p:spPr>
          <a:xfrm>
            <a:off x="3763108" y="3179298"/>
            <a:ext cx="3334043" cy="232117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97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EAC2D-34A9-17A7-BAB5-5D3BC1AB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5" y="234132"/>
            <a:ext cx="6306333" cy="6049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7FFEF-4B19-673F-CCF2-6C3AF334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078" y="1641587"/>
            <a:ext cx="8162391" cy="375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04953-E533-69AA-B725-CAC87DB5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Bakgrunnen for LLM og OpenAI</a:t>
            </a:r>
            <a:endParaRPr lang="en-US" b="1"/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92B8DDE3-EEA1-0B94-4ABD-F2F4DDE0DCFD}"/>
              </a:ext>
            </a:extLst>
          </p:cNvPr>
          <p:cNvSpPr/>
          <p:nvPr/>
        </p:nvSpPr>
        <p:spPr>
          <a:xfrm>
            <a:off x="583049" y="4405282"/>
            <a:ext cx="3419223" cy="142479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2"/>
                </a:solidFill>
              </a:rPr>
              <a:t>Å </a:t>
            </a:r>
            <a:r>
              <a:rPr lang="en-US" sz="2000" b="1" err="1">
                <a:solidFill>
                  <a:schemeClr val="bg2"/>
                </a:solidFill>
              </a:rPr>
              <a:t>trene</a:t>
            </a:r>
            <a:r>
              <a:rPr lang="en-US" sz="2000" b="1">
                <a:solidFill>
                  <a:schemeClr val="bg2"/>
                </a:solidFill>
              </a:rPr>
              <a:t> </a:t>
            </a:r>
            <a:r>
              <a:rPr lang="en-US" sz="2000" b="1" err="1">
                <a:solidFill>
                  <a:schemeClr val="bg2"/>
                </a:solidFill>
              </a:rPr>
              <a:t>en</a:t>
            </a:r>
            <a:r>
              <a:rPr lang="en-US" sz="2000" b="1">
                <a:solidFill>
                  <a:schemeClr val="bg2"/>
                </a:solidFill>
              </a:rPr>
              <a:t> </a:t>
            </a:r>
            <a:r>
              <a:rPr lang="en-US" sz="2000" b="1" err="1">
                <a:solidFill>
                  <a:schemeClr val="bg2"/>
                </a:solidFill>
              </a:rPr>
              <a:t>språkmodell</a:t>
            </a:r>
            <a:r>
              <a:rPr lang="en-US" sz="2000" b="1">
                <a:solidFill>
                  <a:schemeClr val="bg2"/>
                </a:solidFill>
              </a:rPr>
              <a:t> </a:t>
            </a:r>
            <a:r>
              <a:rPr lang="en-US" sz="2000" b="1" err="1">
                <a:solidFill>
                  <a:schemeClr val="bg2"/>
                </a:solidFill>
              </a:rPr>
              <a:t>på</a:t>
            </a:r>
            <a:r>
              <a:rPr lang="en-US" sz="2000" b="1">
                <a:solidFill>
                  <a:schemeClr val="bg2"/>
                </a:solidFill>
              </a:rPr>
              <a:t> 70 </a:t>
            </a:r>
            <a:r>
              <a:rPr lang="en-US" sz="2000" b="1" err="1">
                <a:solidFill>
                  <a:schemeClr val="bg2"/>
                </a:solidFill>
              </a:rPr>
              <a:t>milliarder</a:t>
            </a:r>
            <a:r>
              <a:rPr lang="en-US" sz="2000" b="1">
                <a:solidFill>
                  <a:schemeClr val="bg2"/>
                </a:solidFill>
              </a:rPr>
              <a:t> </a:t>
            </a:r>
            <a:r>
              <a:rPr lang="en-US" sz="2000" b="1" err="1">
                <a:solidFill>
                  <a:schemeClr val="bg2"/>
                </a:solidFill>
              </a:rPr>
              <a:t>parametere</a:t>
            </a:r>
            <a:r>
              <a:rPr lang="en-US" sz="2000" b="1">
                <a:solidFill>
                  <a:schemeClr val="bg2"/>
                </a:solidFill>
              </a:rPr>
              <a:t> </a:t>
            </a:r>
            <a:r>
              <a:rPr lang="en-US" sz="2000" b="1" err="1">
                <a:solidFill>
                  <a:schemeClr val="bg2"/>
                </a:solidFill>
              </a:rPr>
              <a:t>koster</a:t>
            </a:r>
            <a:r>
              <a:rPr lang="en-US" sz="2000" b="1">
                <a:solidFill>
                  <a:schemeClr val="bg2"/>
                </a:solidFill>
              </a:rPr>
              <a:t> ~250 </a:t>
            </a:r>
            <a:r>
              <a:rPr lang="en-US" sz="2000" b="1" err="1">
                <a:solidFill>
                  <a:schemeClr val="bg2"/>
                </a:solidFill>
              </a:rPr>
              <a:t>millioner</a:t>
            </a:r>
            <a:r>
              <a:rPr lang="en-US" sz="2000" b="1">
                <a:solidFill>
                  <a:schemeClr val="bg2"/>
                </a:solidFill>
              </a:rPr>
              <a:t> kroner</a:t>
            </a:r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B8F85BC-9AE2-9519-B82C-9A135DB731F7}"/>
              </a:ext>
            </a:extLst>
          </p:cNvPr>
          <p:cNvSpPr/>
          <p:nvPr/>
        </p:nvSpPr>
        <p:spPr>
          <a:xfrm>
            <a:off x="628978" y="1445008"/>
            <a:ext cx="3419223" cy="114789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ChatGPT har nå over 100 millioner aktive brukere ukentlig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F942EC73-F53B-9B23-1A36-8EDE4D17146E}"/>
              </a:ext>
            </a:extLst>
          </p:cNvPr>
          <p:cNvSpPr/>
          <p:nvPr/>
        </p:nvSpPr>
        <p:spPr>
          <a:xfrm>
            <a:off x="618539" y="2768572"/>
            <a:ext cx="3419223" cy="1515317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Prosessorkraften fra å bruke GPT-4 sammenlignet med 3 er over 10x høyere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D118E20-8DBA-07A7-7B7B-4BAFD3D37892}"/>
              </a:ext>
            </a:extLst>
          </p:cNvPr>
          <p:cNvSpPr/>
          <p:nvPr/>
        </p:nvSpPr>
        <p:spPr>
          <a:xfrm>
            <a:off x="4351239" y="1440834"/>
            <a:ext cx="3419223" cy="114789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116" b="1" err="1">
                <a:solidFill>
                  <a:schemeClr val="bg2"/>
                </a:solidFill>
              </a:rPr>
              <a:t>Mennesker</a:t>
            </a:r>
            <a:r>
              <a:rPr lang="en-US" sz="2116" b="1">
                <a:solidFill>
                  <a:schemeClr val="bg2"/>
                </a:solidFill>
              </a:rPr>
              <a:t> </a:t>
            </a:r>
            <a:r>
              <a:rPr lang="en-US" sz="2116" b="1" err="1">
                <a:solidFill>
                  <a:schemeClr val="bg2"/>
                </a:solidFill>
              </a:rPr>
              <a:t>kan</a:t>
            </a:r>
            <a:r>
              <a:rPr lang="en-US" sz="2116" b="1">
                <a:solidFill>
                  <a:schemeClr val="bg2"/>
                </a:solidFill>
              </a:rPr>
              <a:t> lese </a:t>
            </a:r>
            <a:r>
              <a:rPr lang="en-US" sz="2116" b="1" err="1">
                <a:solidFill>
                  <a:schemeClr val="bg2"/>
                </a:solidFill>
              </a:rPr>
              <a:t>mellom</a:t>
            </a:r>
            <a:r>
              <a:rPr lang="en-US" sz="2116" b="1">
                <a:solidFill>
                  <a:schemeClr val="bg2"/>
                </a:solidFill>
              </a:rPr>
              <a:t> 170 </a:t>
            </a:r>
            <a:r>
              <a:rPr lang="en-US" sz="2116" b="1" err="1">
                <a:solidFill>
                  <a:schemeClr val="bg2"/>
                </a:solidFill>
              </a:rPr>
              <a:t>og</a:t>
            </a:r>
            <a:r>
              <a:rPr lang="en-US" sz="2116" b="1">
                <a:solidFill>
                  <a:schemeClr val="bg2"/>
                </a:solidFill>
              </a:rPr>
              <a:t> 200 </a:t>
            </a:r>
            <a:r>
              <a:rPr lang="en-US" sz="2116" b="1" err="1">
                <a:solidFill>
                  <a:schemeClr val="bg2"/>
                </a:solidFill>
              </a:rPr>
              <a:t>ord</a:t>
            </a:r>
            <a:r>
              <a:rPr lang="en-US" sz="2116" b="1">
                <a:solidFill>
                  <a:schemeClr val="bg2"/>
                </a:solidFill>
              </a:rPr>
              <a:t> per </a:t>
            </a:r>
            <a:r>
              <a:rPr lang="en-US" sz="2116" b="1" err="1">
                <a:solidFill>
                  <a:schemeClr val="bg2"/>
                </a:solidFill>
              </a:rPr>
              <a:t>minutt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6C527907-DD30-B5A9-4B4A-20CB83EF7F3C}"/>
              </a:ext>
            </a:extLst>
          </p:cNvPr>
          <p:cNvSpPr/>
          <p:nvPr/>
        </p:nvSpPr>
        <p:spPr>
          <a:xfrm>
            <a:off x="4359590" y="2783185"/>
            <a:ext cx="3419223" cy="1438076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Generering av innhold med lokale LLM-er ved bruk av CPU vil gi omtrent 450 ord per minutt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13E7B6-34CB-0A2B-3A4B-818E65AF2316}"/>
              </a:ext>
            </a:extLst>
          </p:cNvPr>
          <p:cNvSpPr/>
          <p:nvPr/>
        </p:nvSpPr>
        <p:spPr>
          <a:xfrm>
            <a:off x="4405518" y="4407370"/>
            <a:ext cx="3419223" cy="1438076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Generering av innhold med lokale LLM-er ved hjelp av GPU vil gi omtrent 4000 ord per minutt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2A8C1D-E3C0-6B5B-16A5-78BCDFB7553E}"/>
              </a:ext>
            </a:extLst>
          </p:cNvPr>
          <p:cNvSpPr/>
          <p:nvPr/>
        </p:nvSpPr>
        <p:spPr>
          <a:xfrm>
            <a:off x="8057608" y="3393196"/>
            <a:ext cx="3638653" cy="139397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GPU Minnekravet for en LLM er vanligvis 2x av antall milliarder parametere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0A3F4BE0-35F3-BC2D-3682-6F2D3246E009}"/>
              </a:ext>
            </a:extLst>
          </p:cNvPr>
          <p:cNvSpPr/>
          <p:nvPr/>
        </p:nvSpPr>
        <p:spPr>
          <a:xfrm>
            <a:off x="8073501" y="2005171"/>
            <a:ext cx="3591943" cy="1167112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dirty="0">
                <a:solidFill>
                  <a:schemeClr val="bg2"/>
                </a:solidFill>
              </a:rPr>
              <a:t>GPT-2 besto av 1,5 milliarder parametere
GPT-3 består av 20</a:t>
            </a:r>
            <a:endParaRPr lang="en-US" sz="2116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52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6F168C99-7D6F-A615-F30A-EC384CB65B94}"/>
              </a:ext>
            </a:extLst>
          </p:cNvPr>
          <p:cNvSpPr/>
          <p:nvPr/>
        </p:nvSpPr>
        <p:spPr>
          <a:xfrm>
            <a:off x="1009593" y="1435007"/>
            <a:ext cx="1394299" cy="101305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Wikipedia</a:t>
            </a:r>
            <a:r>
              <a:rPr lang="nb-NO" sz="1351">
                <a:solidFill>
                  <a:schemeClr val="bg2"/>
                </a:solidFill>
              </a:rPr>
              <a:t> </a:t>
            </a:r>
            <a:r>
              <a:rPr lang="nb-NO" sz="1600" b="1">
                <a:solidFill>
                  <a:schemeClr val="bg2"/>
                </a:solidFill>
              </a:rPr>
              <a:t>(4%)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E3CEFEF-0529-29A2-1A10-E46795F31E92}"/>
              </a:ext>
            </a:extLst>
          </p:cNvPr>
          <p:cNvSpPr/>
          <p:nvPr/>
        </p:nvSpPr>
        <p:spPr>
          <a:xfrm>
            <a:off x="993380" y="2496697"/>
            <a:ext cx="1394299" cy="153697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Andre arkiv</a:t>
            </a:r>
            <a:br>
              <a:rPr lang="nb-NO" sz="1351">
                <a:solidFill>
                  <a:schemeClr val="bg2"/>
                </a:solidFill>
              </a:rPr>
            </a:br>
            <a:r>
              <a:rPr lang="nb-NO" sz="1600" b="1">
                <a:solidFill>
                  <a:schemeClr val="bg2"/>
                </a:solidFill>
              </a:rPr>
              <a:t>(60%)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F7CD4EA-E014-34C8-379C-85B395973A39}"/>
              </a:ext>
            </a:extLst>
          </p:cNvPr>
          <p:cNvSpPr/>
          <p:nvPr/>
        </p:nvSpPr>
        <p:spPr>
          <a:xfrm>
            <a:off x="960955" y="4117970"/>
            <a:ext cx="1394299" cy="115435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OpenWeb</a:t>
            </a:r>
            <a:br>
              <a:rPr lang="nb-NO" sz="2000">
                <a:solidFill>
                  <a:schemeClr val="bg2"/>
                </a:solidFill>
              </a:rPr>
            </a:br>
            <a:r>
              <a:rPr lang="nb-NO" sz="2000">
                <a:solidFill>
                  <a:schemeClr val="bg2"/>
                </a:solidFill>
              </a:rPr>
              <a:t>Text2 </a:t>
            </a:r>
            <a:br>
              <a:rPr lang="nb-NO" sz="1351">
                <a:solidFill>
                  <a:schemeClr val="bg2"/>
                </a:solidFill>
              </a:rPr>
            </a:br>
            <a:r>
              <a:rPr lang="nb-NO" sz="1600" b="1">
                <a:solidFill>
                  <a:schemeClr val="bg2"/>
                </a:solidFill>
              </a:rPr>
              <a:t>(22%)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AFD270-4120-1FEB-CF27-3BD210CB939B}"/>
              </a:ext>
            </a:extLst>
          </p:cNvPr>
          <p:cNvSpPr/>
          <p:nvPr/>
        </p:nvSpPr>
        <p:spPr>
          <a:xfrm>
            <a:off x="964197" y="5307987"/>
            <a:ext cx="1394299" cy="1012720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Bok Arkiv</a:t>
            </a:r>
            <a:br>
              <a:rPr lang="nb-NO" sz="1351">
                <a:solidFill>
                  <a:schemeClr val="bg2"/>
                </a:solidFill>
              </a:rPr>
            </a:br>
            <a:r>
              <a:rPr lang="nb-NO" sz="1600" b="1">
                <a:solidFill>
                  <a:schemeClr val="bg2"/>
                </a:solidFill>
              </a:rPr>
              <a:t>(16%)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3221017" y="2525878"/>
            <a:ext cx="1597940" cy="2444885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Datasett</a:t>
            </a:r>
            <a:endParaRPr lang="en-US" sz="2400" b="1">
              <a:solidFill>
                <a:schemeClr val="bg1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84A877-E899-8EC3-2F71-B2A38BB7238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403893" y="1941533"/>
            <a:ext cx="1616095" cy="58434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C55DE8-FF3E-5037-6A2E-AA025CD97BB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>
            <a:off x="2387677" y="3265181"/>
            <a:ext cx="833339" cy="48313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758D7EA-BD74-3AD9-F14B-602B5D068DD3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2355254" y="4218491"/>
            <a:ext cx="891703" cy="4766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2362CC-FD6A-5B8A-0EF0-2360D221977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339040" y="4970763"/>
            <a:ext cx="1680947" cy="979251"/>
          </a:xfrm>
          <a:prstGeom prst="bentConnector2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B89BD3-E1E0-B596-4700-87EFDA0BA077}"/>
              </a:ext>
            </a:extLst>
          </p:cNvPr>
          <p:cNvSpPr/>
          <p:nvPr/>
        </p:nvSpPr>
        <p:spPr>
          <a:xfrm>
            <a:off x="359191" y="434691"/>
            <a:ext cx="4926171" cy="742284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GPT 3.5 - Kunnskap frem til september 2021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4852324" y="2963459"/>
            <a:ext cx="2649912" cy="1655264"/>
          </a:xfrm>
          <a:prstGeom prst="cloud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Neuralt Nettverk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8109457" y="1357746"/>
            <a:ext cx="2576339" cy="693305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33" b="1">
                <a:solidFill>
                  <a:schemeClr val="bg2"/>
                </a:solidFill>
              </a:rPr>
              <a:t>Hva er Mjøstårnet?</a:t>
            </a:r>
            <a:endParaRPr lang="en-US" sz="2133" b="1">
              <a:solidFill>
                <a:schemeClr val="bg2"/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10352028" y="2038167"/>
            <a:ext cx="978733" cy="311196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57CF6D-29E8-C5F4-090D-134784C1EA54}"/>
              </a:ext>
            </a:extLst>
          </p:cNvPr>
          <p:cNvSpPr/>
          <p:nvPr/>
        </p:nvSpPr>
        <p:spPr>
          <a:xfrm>
            <a:off x="5479721" y="2462873"/>
            <a:ext cx="1421659" cy="4594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2">
                    <a:lumMod val="25000"/>
                  </a:schemeClr>
                </a:solidFill>
              </a:rPr>
              <a:t>Encoder</a:t>
            </a:r>
            <a:endParaRPr 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F51EBD-8061-6D6E-2D7E-B8FD1F15FF8E}"/>
              </a:ext>
            </a:extLst>
          </p:cNvPr>
          <p:cNvCxnSpPr>
            <a:cxnSpLocks/>
            <a:stCxn id="23" idx="1"/>
            <a:endCxn id="27" idx="0"/>
          </p:cNvCxnSpPr>
          <p:nvPr/>
        </p:nvCxnSpPr>
        <p:spPr>
          <a:xfrm rot="10800000" flipV="1">
            <a:off x="6190551" y="1704399"/>
            <a:ext cx="1918907" cy="75847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D8B1B5-0815-C475-3E30-AD77AA89606B}"/>
              </a:ext>
            </a:extLst>
          </p:cNvPr>
          <p:cNvSpPr/>
          <p:nvPr/>
        </p:nvSpPr>
        <p:spPr>
          <a:xfrm>
            <a:off x="5438563" y="4671004"/>
            <a:ext cx="1421659" cy="4594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2">
                    <a:lumMod val="25000"/>
                  </a:schemeClr>
                </a:solidFill>
              </a:rPr>
              <a:t>Decoder</a:t>
            </a:r>
            <a:endParaRPr 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8101669" y="5056910"/>
            <a:ext cx="2576339" cy="955663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i="1">
                <a:solidFill>
                  <a:schemeClr val="bg2"/>
                </a:solidFill>
              </a:rPr>
              <a:t>The NIC Conference, also known as the Nordic Infrastructure Conference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1F742CD-3126-5794-8A39-38C5260673F8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16200000" flipH="1">
            <a:off x="6923377" y="4356447"/>
            <a:ext cx="404311" cy="1952277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0678009" y="4539184"/>
            <a:ext cx="318983" cy="995557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hatGPT - Wikipedia">
            <a:extLst>
              <a:ext uri="{FF2B5EF4-FFF2-40B4-BE49-F238E27FC236}">
                <a16:creationId xmlns:a16="http://schemas.microsoft.com/office/drawing/2014/main" id="{56AA27E5-9518-A3F5-1780-6AB2DCCA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789" y="3168235"/>
            <a:ext cx="1164692" cy="116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E1F3D-27C9-3CFC-A694-7DC75B203B53}"/>
              </a:ext>
            </a:extLst>
          </p:cNvPr>
          <p:cNvSpPr/>
          <p:nvPr/>
        </p:nvSpPr>
        <p:spPr>
          <a:xfrm>
            <a:off x="5420816" y="437934"/>
            <a:ext cx="3245203" cy="742284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Januar 2022 for GPT 4</a:t>
            </a:r>
            <a:endParaRPr lang="en-US" sz="2400" b="1">
              <a:solidFill>
                <a:schemeClr val="bg2"/>
              </a:solidFill>
            </a:endParaRPr>
          </a:p>
        </p:txBody>
      </p:sp>
      <p:grpSp>
        <p:nvGrpSpPr>
          <p:cNvPr id="3" name="Group 1245">
            <a:extLst>
              <a:ext uri="{FF2B5EF4-FFF2-40B4-BE49-F238E27FC236}">
                <a16:creationId xmlns:a16="http://schemas.microsoft.com/office/drawing/2014/main" id="{42928532-35A3-6760-973C-7DB4F02CD79C}"/>
              </a:ext>
            </a:extLst>
          </p:cNvPr>
          <p:cNvGrpSpPr>
            <a:grpSpLocks noChangeAspect="1"/>
          </p:cNvGrpSpPr>
          <p:nvPr/>
        </p:nvGrpSpPr>
        <p:grpSpPr>
          <a:xfrm>
            <a:off x="10597109" y="2779254"/>
            <a:ext cx="1096127" cy="1648215"/>
            <a:chOff x="2559051" y="11390313"/>
            <a:chExt cx="431801" cy="649288"/>
          </a:xfrm>
        </p:grpSpPr>
        <p:sp>
          <p:nvSpPr>
            <p:cNvPr id="9" name="Freeform 663">
              <a:extLst>
                <a:ext uri="{FF2B5EF4-FFF2-40B4-BE49-F238E27FC236}">
                  <a16:creationId xmlns:a16="http://schemas.microsoft.com/office/drawing/2014/main" id="{92062856-8DE6-3C77-ACB1-2ECF679C5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Freeform 664">
              <a:extLst>
                <a:ext uri="{FF2B5EF4-FFF2-40B4-BE49-F238E27FC236}">
                  <a16:creationId xmlns:a16="http://schemas.microsoft.com/office/drawing/2014/main" id="{EF689A1A-CA21-6104-B759-66D52BD4C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Freeform 665">
              <a:extLst>
                <a:ext uri="{FF2B5EF4-FFF2-40B4-BE49-F238E27FC236}">
                  <a16:creationId xmlns:a16="http://schemas.microsoft.com/office/drawing/2014/main" id="{A72A1B6C-BA7A-6F0D-8B73-4401CC4D7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reeform 666">
              <a:extLst>
                <a:ext uri="{FF2B5EF4-FFF2-40B4-BE49-F238E27FC236}">
                  <a16:creationId xmlns:a16="http://schemas.microsoft.com/office/drawing/2014/main" id="{2130AD96-F3AB-1ED9-B187-CD4B5E849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Freeform 667">
              <a:extLst>
                <a:ext uri="{FF2B5EF4-FFF2-40B4-BE49-F238E27FC236}">
                  <a16:creationId xmlns:a16="http://schemas.microsoft.com/office/drawing/2014/main" id="{304DD694-757C-FBE0-9547-3D010B0C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id="{7C5C6932-636E-535F-A245-26581DD38A20}"/>
              </a:ext>
            </a:extLst>
          </p:cNvPr>
          <p:cNvSpPr/>
          <p:nvPr/>
        </p:nvSpPr>
        <p:spPr>
          <a:xfrm>
            <a:off x="8801473" y="434691"/>
            <a:ext cx="3245203" cy="742284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April 2023 (annonsert 6 Nov)</a:t>
            </a:r>
            <a:endParaRPr lang="en-US" sz="24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7761133" y="4076566"/>
            <a:ext cx="2430617" cy="1073285"/>
          </a:xfrm>
          <a:prstGeom prst="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Språkmodell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873343" y="1511031"/>
            <a:ext cx="3614351" cy="1050587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i="1">
                <a:solidFill>
                  <a:schemeClr val="bg2"/>
                </a:solidFill>
              </a:rPr>
              <a:t>Hva er tempraturen i Oslo nå?</a:t>
            </a:r>
            <a:endParaRPr lang="en-US" sz="2400" b="1" i="1">
              <a:solidFill>
                <a:schemeClr val="bg2"/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9779D9-2F85-40ED-A771-9881517F7F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5885" y="2036324"/>
            <a:ext cx="108085" cy="914387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0EA3D9-6437-2C03-BA6C-4EF9D78F346C}"/>
              </a:ext>
            </a:extLst>
          </p:cNvPr>
          <p:cNvSpPr/>
          <p:nvPr/>
        </p:nvSpPr>
        <p:spPr>
          <a:xfrm>
            <a:off x="1168923" y="5038928"/>
            <a:ext cx="2528388" cy="998707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i="1">
                <a:solidFill>
                  <a:schemeClr val="bg2"/>
                </a:solidFill>
              </a:rPr>
              <a:t>Det er virkelig kaldt!</a:t>
            </a:r>
            <a:endParaRPr lang="en-US" sz="2000" b="1" i="1">
              <a:solidFill>
                <a:schemeClr val="bg2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A73C3F5-706C-D80C-D1DD-974C8CBAC6BD}"/>
              </a:ext>
            </a:extLst>
          </p:cNvPr>
          <p:cNvCxnSpPr>
            <a:cxnSpLocks/>
          </p:cNvCxnSpPr>
          <p:nvPr/>
        </p:nvCxnSpPr>
        <p:spPr>
          <a:xfrm rot="10800000">
            <a:off x="766958" y="4532842"/>
            <a:ext cx="422593" cy="1005441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A2756E-D88B-08D5-65DE-8822347B7D86}"/>
              </a:ext>
            </a:extLst>
          </p:cNvPr>
          <p:cNvSpPr/>
          <p:nvPr/>
        </p:nvSpPr>
        <p:spPr>
          <a:xfrm>
            <a:off x="3871609" y="3194138"/>
            <a:ext cx="2412459" cy="878511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ChatGPT m/funksjoner</a:t>
            </a:r>
            <a:endParaRPr lang="en-US" sz="2400" b="1">
              <a:solidFill>
                <a:schemeClr val="bg2"/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78B20C3-A5E6-A492-9BDE-DDFD33F45371}"/>
              </a:ext>
            </a:extLst>
          </p:cNvPr>
          <p:cNvCxnSpPr>
            <a:cxnSpLocks/>
          </p:cNvCxnSpPr>
          <p:nvPr/>
        </p:nvCxnSpPr>
        <p:spPr>
          <a:xfrm rot="5400000">
            <a:off x="3675386" y="4115200"/>
            <a:ext cx="1465633" cy="138052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AE54308-F1D8-562E-D253-6AB430CEBBAA}"/>
              </a:ext>
            </a:extLst>
          </p:cNvPr>
          <p:cNvCxnSpPr>
            <a:cxnSpLocks/>
          </p:cNvCxnSpPr>
          <p:nvPr/>
        </p:nvCxnSpPr>
        <p:spPr>
          <a:xfrm>
            <a:off x="4508320" y="2036325"/>
            <a:ext cx="590145" cy="115781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C9D19FE-9ABD-5BB2-FDF5-1DC4D63719D5}"/>
              </a:ext>
            </a:extLst>
          </p:cNvPr>
          <p:cNvCxnSpPr>
            <a:cxnSpLocks/>
          </p:cNvCxnSpPr>
          <p:nvPr/>
        </p:nvCxnSpPr>
        <p:spPr>
          <a:xfrm>
            <a:off x="6304695" y="3633394"/>
            <a:ext cx="1477065" cy="97981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0531620-F5B5-F7B4-4E06-C5C098B8F08D}"/>
              </a:ext>
            </a:extLst>
          </p:cNvPr>
          <p:cNvSpPr/>
          <p:nvPr/>
        </p:nvSpPr>
        <p:spPr>
          <a:xfrm>
            <a:off x="7782359" y="1585974"/>
            <a:ext cx="2383992" cy="944285"/>
          </a:xfrm>
          <a:prstGeom prst="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Vær info</a:t>
            </a:r>
            <a:br>
              <a:rPr lang="nb-NO" sz="2000" b="1">
                <a:solidFill>
                  <a:schemeClr val="bg2"/>
                </a:solidFill>
              </a:rPr>
            </a:br>
            <a:r>
              <a:rPr lang="nb-NO" sz="2000" b="1">
                <a:solidFill>
                  <a:schemeClr val="bg2"/>
                </a:solidFill>
              </a:rPr>
              <a:t>(yr.no)</a:t>
            </a:r>
            <a:endParaRPr lang="en-US" sz="2000" b="1">
              <a:solidFill>
                <a:schemeClr val="bg2"/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9E62C4F-C186-982E-2ED2-72674D2106AF}"/>
              </a:ext>
            </a:extLst>
          </p:cNvPr>
          <p:cNvCxnSpPr>
            <a:cxnSpLocks/>
          </p:cNvCxnSpPr>
          <p:nvPr/>
        </p:nvCxnSpPr>
        <p:spPr>
          <a:xfrm flipV="1">
            <a:off x="6265784" y="2064601"/>
            <a:ext cx="1666903" cy="142438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FAF73B-3E2D-929D-2914-DFC13AFB8684}"/>
              </a:ext>
            </a:extLst>
          </p:cNvPr>
          <p:cNvSpPr txBox="1"/>
          <p:nvPr/>
        </p:nvSpPr>
        <p:spPr>
          <a:xfrm>
            <a:off x="6595355" y="840086"/>
            <a:ext cx="58592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latin typeface="Consolas" panose="020B0609020204030204" pitchFamily="49" charset="0"/>
              </a:rPr>
              <a:t>functions = [</a:t>
            </a:r>
          </a:p>
          <a:p>
            <a:r>
              <a:rPr lang="en-US" sz="2000" b="1">
                <a:latin typeface="Consolas" panose="020B0609020204030204" pitchFamily="49" charset="0"/>
              </a:rPr>
              <a:t>        "name": "</a:t>
            </a:r>
            <a:r>
              <a:rPr lang="en-US" sz="2000" b="1" err="1">
                <a:latin typeface="Consolas" panose="020B0609020204030204" pitchFamily="49" charset="0"/>
              </a:rPr>
              <a:t>get_current_weather</a:t>
            </a:r>
            <a:r>
              <a:rPr lang="en-US" sz="2000" b="1">
                <a:latin typeface="Consolas" panose="020B0609020204030204" pitchFamily="49" charset="0"/>
              </a:rPr>
              <a:t>”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6FCABB-5C80-CE53-2AB6-BB9ED279427C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8202245" y="3302369"/>
            <a:ext cx="1546307" cy="208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54CFB735-DCBD-A863-7124-F7D8D40F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70" y="120572"/>
            <a:ext cx="5597431" cy="1261897"/>
          </a:xfrm>
        </p:spPr>
        <p:txBody>
          <a:bodyPr>
            <a:normAutofit/>
          </a:bodyPr>
          <a:lstStyle/>
          <a:p>
            <a:r>
              <a:rPr lang="nb-NO" sz="3733"/>
              <a:t>GPT funksjoner</a:t>
            </a:r>
            <a:endParaRPr lang="en-US" sz="3733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1A2D73-DA38-B0EC-C3D4-947212372AA3}"/>
              </a:ext>
            </a:extLst>
          </p:cNvPr>
          <p:cNvSpPr txBox="1"/>
          <p:nvPr/>
        </p:nvSpPr>
        <p:spPr>
          <a:xfrm>
            <a:off x="9081370" y="3050089"/>
            <a:ext cx="2292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>
                <a:solidFill>
                  <a:srgbClr val="FF0000"/>
                </a:solidFill>
                <a:latin typeface="Consolas" panose="020B0609020204030204" pitchFamily="49" charset="0"/>
              </a:rPr>
              <a:t>Informasjon om været (JSON)</a:t>
            </a:r>
            <a:endParaRPr lang="en-US" sz="2000" b="1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97653E4E-96D0-2032-A2AC-D30A57946818}"/>
              </a:ext>
            </a:extLst>
          </p:cNvPr>
          <p:cNvGrpSpPr>
            <a:grpSpLocks noChangeAspect="1"/>
          </p:cNvGrpSpPr>
          <p:nvPr/>
        </p:nvGrpSpPr>
        <p:grpSpPr>
          <a:xfrm>
            <a:off x="283542" y="2980655"/>
            <a:ext cx="1029780" cy="1548451"/>
            <a:chOff x="2559051" y="11390313"/>
            <a:chExt cx="431801" cy="649288"/>
          </a:xfrm>
        </p:grpSpPr>
        <p:sp>
          <p:nvSpPr>
            <p:cNvPr id="6" name="Freeform 663">
              <a:extLst>
                <a:ext uri="{FF2B5EF4-FFF2-40B4-BE49-F238E27FC236}">
                  <a16:creationId xmlns:a16="http://schemas.microsoft.com/office/drawing/2014/main" id="{8CBC5A32-E2CA-66B7-BB74-07A7AD3FDA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Freeform 664">
              <a:extLst>
                <a:ext uri="{FF2B5EF4-FFF2-40B4-BE49-F238E27FC236}">
                  <a16:creationId xmlns:a16="http://schemas.microsoft.com/office/drawing/2014/main" id="{EB29EE0F-EFC8-ABF8-5912-D1190CB97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5">
              <a:extLst>
                <a:ext uri="{FF2B5EF4-FFF2-40B4-BE49-F238E27FC236}">
                  <a16:creationId xmlns:a16="http://schemas.microsoft.com/office/drawing/2014/main" id="{022F45B9-7062-80C5-4F31-4688689BA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666">
              <a:extLst>
                <a:ext uri="{FF2B5EF4-FFF2-40B4-BE49-F238E27FC236}">
                  <a16:creationId xmlns:a16="http://schemas.microsoft.com/office/drawing/2014/main" id="{18B4B864-9D99-CC1A-348E-1611E257D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Freeform 667">
              <a:extLst>
                <a:ext uri="{FF2B5EF4-FFF2-40B4-BE49-F238E27FC236}">
                  <a16:creationId xmlns:a16="http://schemas.microsoft.com/office/drawing/2014/main" id="{4A1D40A7-BFC2-FF27-487D-F5DA6122A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81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22C7E7-26DB-2533-6E95-8BBFF2E8F7D7}"/>
              </a:ext>
            </a:extLst>
          </p:cNvPr>
          <p:cNvSpPr/>
          <p:nvPr/>
        </p:nvSpPr>
        <p:spPr>
          <a:xfrm>
            <a:off x="4792818" y="4772416"/>
            <a:ext cx="2165702" cy="1528176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Bildegjenkjenning som kan brukes til å beskrive innhold i bilder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3B6F4-3262-C922-2CC7-5DC7B185E9C4}"/>
              </a:ext>
            </a:extLst>
          </p:cNvPr>
          <p:cNvSpPr/>
          <p:nvPr/>
        </p:nvSpPr>
        <p:spPr>
          <a:xfrm>
            <a:off x="6167722" y="1900372"/>
            <a:ext cx="2401666" cy="2199139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Kan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forstå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tolke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naturlig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språk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deretter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skape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visuelt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innhold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svarer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til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beskrivelsen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70997-8D80-0FDC-EE00-731C8F223BDD}"/>
              </a:ext>
            </a:extLst>
          </p:cNvPr>
          <p:cNvSpPr/>
          <p:nvPr/>
        </p:nvSpPr>
        <p:spPr>
          <a:xfrm>
            <a:off x="9082779" y="1903615"/>
            <a:ext cx="2408829" cy="2199139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En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samling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av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modeller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kan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tolke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generere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naturlig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språk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. (Det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brukes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til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ChatGPT)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8934CC-DE4A-12FB-92A2-CFFA915E91F8}"/>
              </a:ext>
            </a:extLst>
          </p:cNvPr>
          <p:cNvSpPr/>
          <p:nvPr/>
        </p:nvSpPr>
        <p:spPr>
          <a:xfrm>
            <a:off x="738442" y="1932988"/>
            <a:ext cx="2231736" cy="2204510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Kan tolke og lage applikasjonskode.</a:t>
            </a:r>
            <a:br>
              <a:rPr lang="nb-NO" sz="200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 Brukes i dag blant annet til Github Co-Pilot 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76654" y="657201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err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Annen</a:t>
            </a:r>
            <a:r>
              <a:rPr lang="en-GB" sz="2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 </a:t>
            </a:r>
            <a:r>
              <a:rPr lang="en-GB" sz="2800" b="1" err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funksjonaliteten</a:t>
            </a:r>
            <a:r>
              <a:rPr lang="en-GB" sz="2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 </a:t>
            </a:r>
            <a:r>
              <a:rPr lang="en-GB" sz="2800" b="1" err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fra</a:t>
            </a:r>
            <a:r>
              <a:rPr lang="en-GB" sz="2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 OpenAI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27093E-B6D4-395A-3DC5-63F9477E0F09}"/>
              </a:ext>
            </a:extLst>
          </p:cNvPr>
          <p:cNvSpPr/>
          <p:nvPr/>
        </p:nvSpPr>
        <p:spPr>
          <a:xfrm>
            <a:off x="560921" y="1421657"/>
            <a:ext cx="2522056" cy="569695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Codex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DA1877-D289-CFC7-C567-BA94617CEA92}"/>
              </a:ext>
            </a:extLst>
          </p:cNvPr>
          <p:cNvSpPr/>
          <p:nvPr/>
        </p:nvSpPr>
        <p:spPr>
          <a:xfrm>
            <a:off x="8904500" y="1416759"/>
            <a:ext cx="2741815" cy="564678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GPT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C8752-8DFE-4AD0-8EFA-CB510C058FF1}"/>
              </a:ext>
            </a:extLst>
          </p:cNvPr>
          <p:cNvSpPr/>
          <p:nvPr/>
        </p:nvSpPr>
        <p:spPr>
          <a:xfrm>
            <a:off x="5977227" y="1416470"/>
            <a:ext cx="2772371" cy="561724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DALL-E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BFE1E-6010-BC0F-2EA1-787F86672038}"/>
              </a:ext>
            </a:extLst>
          </p:cNvPr>
          <p:cNvSpPr/>
          <p:nvPr/>
        </p:nvSpPr>
        <p:spPr>
          <a:xfrm>
            <a:off x="3466613" y="1918904"/>
            <a:ext cx="2111497" cy="2199139"/>
          </a:xfrm>
          <a:prstGeom prst="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Tale-til-tekst. Brukes allerede blant annet hos UiO for transkribering av forelesninger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AAC612-DDDE-8EF3-2752-F1E6FAC32F6E}"/>
              </a:ext>
            </a:extLst>
          </p:cNvPr>
          <p:cNvSpPr/>
          <p:nvPr/>
        </p:nvSpPr>
        <p:spPr>
          <a:xfrm>
            <a:off x="3269636" y="1414984"/>
            <a:ext cx="2522056" cy="575256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Whisper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C84AD9-CF8F-4CB2-D749-4F8AF280498F}"/>
              </a:ext>
            </a:extLst>
          </p:cNvPr>
          <p:cNvSpPr/>
          <p:nvPr/>
        </p:nvSpPr>
        <p:spPr>
          <a:xfrm>
            <a:off x="4617356" y="4297802"/>
            <a:ext cx="2522056" cy="569695"/>
          </a:xfrm>
          <a:prstGeom prst="roundRect">
            <a:avLst/>
          </a:prstGeom>
          <a:solidFill>
            <a:srgbClr val="D1092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CLIP (GPT-V)</a:t>
            </a:r>
            <a:endParaRPr lang="en-US" sz="24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49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61F065C-4C7D-D35B-3772-65185B52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4" y="148613"/>
            <a:ext cx="11182351" cy="1261897"/>
          </a:xfrm>
        </p:spPr>
        <p:txBody>
          <a:bodyPr/>
          <a:lstStyle/>
          <a:p>
            <a:r>
              <a:rPr lang="nb-NO"/>
              <a:t>Hvilken språkmodell er best?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E5255-C515-0632-BE6C-021FEE4B3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6" y="2613359"/>
            <a:ext cx="3888631" cy="2827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33979C-7554-E3D0-CD3F-533990C3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426" y="2671864"/>
            <a:ext cx="3831313" cy="277562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2C3484-3615-53F5-02C6-4A55EB07FF94}"/>
              </a:ext>
            </a:extLst>
          </p:cNvPr>
          <p:cNvSpPr/>
          <p:nvPr/>
        </p:nvSpPr>
        <p:spPr>
          <a:xfrm>
            <a:off x="522011" y="1503206"/>
            <a:ext cx="3466330" cy="1125694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Mange ulike benchmarks og tester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3492C98-86E8-2499-A593-A258557B8380}"/>
              </a:ext>
            </a:extLst>
          </p:cNvPr>
          <p:cNvSpPr/>
          <p:nvPr/>
        </p:nvSpPr>
        <p:spPr>
          <a:xfrm>
            <a:off x="4338496" y="1503207"/>
            <a:ext cx="3466330" cy="1138393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GPT-4 leder de fleste av disse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71DD3D5-DD01-3214-7180-604D5301B0E4}"/>
              </a:ext>
            </a:extLst>
          </p:cNvPr>
          <p:cNvSpPr/>
          <p:nvPr/>
        </p:nvSpPr>
        <p:spPr>
          <a:xfrm>
            <a:off x="8090130" y="1503207"/>
            <a:ext cx="3466330" cy="1144744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00" b="1">
                <a:solidFill>
                  <a:schemeClr val="bg2"/>
                </a:solidFill>
              </a:rPr>
              <a:t>LLaMa2 beste alternativet til </a:t>
            </a:r>
            <a:r>
              <a:rPr lang="nb-NO" sz="2200" b="1" err="1">
                <a:solidFill>
                  <a:schemeClr val="bg2"/>
                </a:solidFill>
              </a:rPr>
              <a:t>ChatGPT</a:t>
            </a:r>
            <a:endParaRPr lang="en-US" sz="2200" b="1">
              <a:solidFill>
                <a:schemeClr val="bg2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E09460-40EB-E480-B809-FE63B58EF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927" y="3173478"/>
            <a:ext cx="3882553" cy="2008627"/>
          </a:xfrm>
          <a:prstGeom prst="rect">
            <a:avLst/>
          </a:prstGeom>
        </p:spPr>
      </p:pic>
      <p:sp>
        <p:nvSpPr>
          <p:cNvPr id="2" name="Rectangle: Rounded Corners 8">
            <a:extLst>
              <a:ext uri="{FF2B5EF4-FFF2-40B4-BE49-F238E27FC236}">
                <a16:creationId xmlns:a16="http://schemas.microsoft.com/office/drawing/2014/main" id="{EA8011D8-7D7F-CECF-5F07-DF2683C3A051}"/>
              </a:ext>
            </a:extLst>
          </p:cNvPr>
          <p:cNvSpPr/>
          <p:nvPr/>
        </p:nvSpPr>
        <p:spPr>
          <a:xfrm>
            <a:off x="6649491" y="5477754"/>
            <a:ext cx="5319989" cy="706594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...men LLamA2 Hallusinerer mest</a:t>
            </a:r>
            <a:endParaRPr lang="en-US" sz="2400" b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15910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MASTER_TEMPLATE_VENGL_TAHOMA" id="{E6DA2B75-48F3-0949-8F03-03038AC15B4D}" vid="{24F4E735-CCB5-3C4B-B259-E7DCADFF682D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7" ma:contentTypeDescription="Create a new document." ma:contentTypeScope="" ma:versionID="93736e7d93b5d9d700f76dc3a1fc5e0e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7c96e4b8ae5eed2f0dddca9f0234fb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F5853-6EA9-45BA-8965-09A4875A1010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3CDE10-8C2E-4455-8DFD-39DE870FAAA8}">
  <ds:schemaRefs>
    <ds:schemaRef ds:uri="http://www.w3.org/XML/1998/namespace"/>
    <ds:schemaRef ds:uri="http://purl.org/dc/terms/"/>
    <ds:schemaRef ds:uri="http://purl.org/dc/elements/1.1/"/>
    <ds:schemaRef ds:uri="185832c1-a361-4be1-b883-bb7893c6cdc9"/>
    <ds:schemaRef ds:uri="b2d2f379-e54e-4947-9c46-21371fd5417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EN_SSG_PPT template 16-9</Template>
  <TotalTime>0</TotalTime>
  <Words>1439</Words>
  <Application>Microsoft Macintosh PowerPoint</Application>
  <PresentationFormat>Widescreen</PresentationFormat>
  <Paragraphs>287</Paragraphs>
  <Slides>27</Slides>
  <Notes>4</Notes>
  <HiddenSlides>0</HiddenSlides>
  <MMClips>0</MMClips>
  <ScaleCrop>false</ScaleCrop>
  <HeadingPairs>
    <vt:vector size="6" baseType="variant">
      <vt:variant>
        <vt:lpstr>Brukte skrifter</vt:lpstr>
      </vt:variant>
      <vt:variant>
        <vt:i4>7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27</vt:i4>
      </vt:variant>
    </vt:vector>
  </HeadingPairs>
  <TitlesOfParts>
    <vt:vector size="35" baseType="lpstr">
      <vt:lpstr>Arial</vt:lpstr>
      <vt:lpstr>Consolas</vt:lpstr>
      <vt:lpstr>HurmeGeometricSans4 Bold</vt:lpstr>
      <vt:lpstr>inherit</vt:lpstr>
      <vt:lpstr>Segoe UI</vt:lpstr>
      <vt:lpstr>Tahoma</vt:lpstr>
      <vt:lpstr>Wingdings</vt:lpstr>
      <vt:lpstr>Sopra Steria Group</vt:lpstr>
      <vt:lpstr>Språkmodeller med egne data og økosystem “attåt”</vt:lpstr>
      <vt:lpstr>Bildedeteksjon og hente ut kontekst</vt:lpstr>
      <vt:lpstr>PowerPoint-presentasjon</vt:lpstr>
      <vt:lpstr>PowerPoint-presentasjon</vt:lpstr>
      <vt:lpstr>Bakgrunnen for LLM og OpenAI</vt:lpstr>
      <vt:lpstr>PowerPoint-presentasjon</vt:lpstr>
      <vt:lpstr>GPT funksjoner</vt:lpstr>
      <vt:lpstr>PowerPoint-presentasjon</vt:lpstr>
      <vt:lpstr>Hvilken språkmodell er best?</vt:lpstr>
      <vt:lpstr>PowerPoint-presentasjon</vt:lpstr>
      <vt:lpstr>Andre ting fra økosystemet</vt:lpstr>
      <vt:lpstr>Langsmith – Overvåkning av Langchain</vt:lpstr>
      <vt:lpstr>Virtuelle agenter – Microsoft Autogen &amp; Metagen</vt:lpstr>
      <vt:lpstr>Hvordan kan vi bruke LLM mot våre egne data?</vt:lpstr>
      <vt:lpstr>RAG - (Retrieval Augmented Generation) </vt:lpstr>
      <vt:lpstr>Søkefunksjoner er veldig viktige for RAG</vt:lpstr>
      <vt:lpstr>Vektordatabaser og semantisk søk</vt:lpstr>
      <vt:lpstr>Søk og vektordatabase</vt:lpstr>
      <vt:lpstr>Fine-tuning</vt:lpstr>
      <vt:lpstr>PowerPoint-presentasjon</vt:lpstr>
      <vt:lpstr>Hva skal man velge? </vt:lpstr>
      <vt:lpstr>Hva har skyleverandørene av funksjonalitet?</vt:lpstr>
      <vt:lpstr>PowerPoint-presentasjon</vt:lpstr>
      <vt:lpstr>Hvordan sy det sammen? </vt:lpstr>
      <vt:lpstr>Eksempel løsning</vt:lpstr>
      <vt:lpstr>PowerPoint-presentasjon</vt:lpstr>
      <vt:lpstr>PowerPoint-presentasjon</vt:lpstr>
    </vt:vector>
  </TitlesOfParts>
  <Manager/>
  <Company>Sopra Steria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Copilot Workshop</dc:title>
  <dc:subject/>
  <dc:creator>LARSEN Annabel</dc:creator>
  <cp:keywords/>
  <dc:description/>
  <cp:lastModifiedBy>SANDBU Marius</cp:lastModifiedBy>
  <cp:revision>1</cp:revision>
  <cp:lastPrinted>2019-06-20T07:36:54Z</cp:lastPrinted>
  <dcterms:created xsi:type="dcterms:W3CDTF">2023-09-27T08:30:33Z</dcterms:created>
  <dcterms:modified xsi:type="dcterms:W3CDTF">2023-11-15T08:20:05Z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MSIP_Label_c5e6e129-f928-4a05-ae32-d838f6b21bdd_Enabled">
    <vt:lpwstr>true</vt:lpwstr>
  </property>
  <property fmtid="{D5CDD505-2E9C-101B-9397-08002B2CF9AE}" pid="12" name="MSIP_Label_c5e6e129-f928-4a05-ae32-d838f6b21bdd_SetDate">
    <vt:lpwstr>2023-03-10T15:57:49Z</vt:lpwstr>
  </property>
  <property fmtid="{D5CDD505-2E9C-101B-9397-08002B2CF9AE}" pid="13" name="MSIP_Label_c5e6e129-f928-4a05-ae32-d838f6b21bdd_Method">
    <vt:lpwstr>Privileged</vt:lpwstr>
  </property>
  <property fmtid="{D5CDD505-2E9C-101B-9397-08002B2CF9AE}" pid="14" name="MSIP_Label_c5e6e129-f928-4a05-ae32-d838f6b21bdd_Name">
    <vt:lpwstr>EN Restricted use</vt:lpwstr>
  </property>
  <property fmtid="{D5CDD505-2E9C-101B-9397-08002B2CF9AE}" pid="15" name="MSIP_Label_c5e6e129-f928-4a05-ae32-d838f6b21bdd_SiteId">
    <vt:lpwstr>8b87af7d-8647-4dc7-8df4-5f69a2011bb5</vt:lpwstr>
  </property>
  <property fmtid="{D5CDD505-2E9C-101B-9397-08002B2CF9AE}" pid="16" name="MSIP_Label_c5e6e129-f928-4a05-ae32-d838f6b21bdd_ActionId">
    <vt:lpwstr>20faba5d-9732-4dc8-8ef5-5d28f9fba17c</vt:lpwstr>
  </property>
  <property fmtid="{D5CDD505-2E9C-101B-9397-08002B2CF9AE}" pid="17" name="MSIP_Label_c5e6e129-f928-4a05-ae32-d838f6b21bdd_ContentBits">
    <vt:lpwstr>3</vt:lpwstr>
  </property>
  <property fmtid="{D5CDD505-2E9C-101B-9397-08002B2CF9AE}" pid="18" name="ClassificationContentMarkingFooterLocations">
    <vt:lpwstr>Sopra Steria Group:7</vt:lpwstr>
  </property>
  <property fmtid="{D5CDD505-2E9C-101B-9397-08002B2CF9AE}" pid="19" name="ClassificationContentMarkingFooterText">
    <vt:lpwstr>C2 - Restricted use </vt:lpwstr>
  </property>
  <property fmtid="{D5CDD505-2E9C-101B-9397-08002B2CF9AE}" pid="20" name="Languages">
    <vt:lpwstr/>
  </property>
  <property fmtid="{D5CDD505-2E9C-101B-9397-08002B2CF9AE}" pid="21" name="Document type">
    <vt:lpwstr/>
  </property>
  <property fmtid="{D5CDD505-2E9C-101B-9397-08002B2CF9AE}" pid="22" name="Community">
    <vt:lpwstr/>
  </property>
  <property fmtid="{D5CDD505-2E9C-101B-9397-08002B2CF9AE}" pid="23" name="Steria location">
    <vt:lpwstr/>
  </property>
</Properties>
</file>